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  <p:sldMasterId id="2147483679" r:id="rId3"/>
  </p:sldMasterIdLst>
  <p:notesMasterIdLst>
    <p:notesMasterId r:id="rId4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9144000" cy="5143500" type="screen16x9"/>
  <p:notesSz cx="6858000" cy="9144000"/>
  <p:embeddedFontLst>
    <p:embeddedFont>
      <p:font typeface="Architects Daughter" pitchFamily="2" charset="0"/>
      <p:regular r:id="rId45"/>
    </p:embeddedFont>
    <p:embeddedFont>
      <p:font typeface="Arimo" panose="020B0604020202020204" pitchFamily="34" charset="0"/>
      <p:regular r:id="rId46"/>
      <p:bold r:id="rId47"/>
      <p:italic r:id="rId48"/>
      <p:boldItalic r:id="rId49"/>
    </p:embeddedFont>
    <p:embeddedFont>
      <p:font typeface="Barlow" panose="020F0502020204030204" pitchFamily="34" charset="0"/>
      <p:regular r:id="rId50"/>
      <p:bold r:id="rId51"/>
      <p:italic r:id="rId52"/>
      <p:boldItalic r:id="rId53"/>
    </p:embeddedFont>
    <p:embeddedFont>
      <p:font typeface="Barlow Medium" panose="020F0502020204030204" pitchFamily="34" charset="0"/>
      <p:regular r:id="rId54"/>
      <p:bold r:id="rId55"/>
      <p:italic r:id="rId56"/>
      <p:boldItalic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Montserrat" pitchFamily="2" charset="77"/>
      <p:regular r:id="rId62"/>
      <p:bold r:id="rId63"/>
      <p:italic r:id="rId64"/>
      <p:boldItalic r:id="rId65"/>
    </p:embeddedFont>
    <p:embeddedFont>
      <p:font typeface="Montserrat Medium" pitchFamily="2" charset="77"/>
      <p:regular r:id="rId66"/>
      <p:bold r:id="rId67"/>
      <p:italic r:id="rId68"/>
      <p:boldItalic r:id="rId69"/>
    </p:embeddedFont>
    <p:embeddedFont>
      <p:font typeface="Open Sans" panose="020B0606030504020204" pitchFamily="34" charset="0"/>
      <p:regular r:id="rId70"/>
      <p:bold r:id="rId71"/>
      <p:italic r:id="rId72"/>
      <p:boldItalic r:id="rId73"/>
    </p:embeddedFont>
    <p:embeddedFont>
      <p:font typeface="Oswald" panose="020F0502020204030204" pitchFamily="34" charset="0"/>
      <p:regular r:id="rId74"/>
      <p:bold r:id="rId75"/>
    </p:embeddedFont>
    <p:embeddedFont>
      <p:font typeface="Oswald Medium" panose="020F0502020204030204" pitchFamily="34" charset="0"/>
      <p:regular r:id="rId76"/>
      <p:bold r:id="rId77"/>
    </p:embeddedFont>
    <p:embeddedFont>
      <p:font typeface="Quicksand" pitchFamily="2" charset="77"/>
      <p:regular r:id="rId78"/>
      <p:bold r:id="rId79"/>
    </p:embeddedFont>
    <p:embeddedFont>
      <p:font typeface="Roboto" panose="020F0502020204030204" pitchFamily="34" charset="0"/>
      <p:regular r:id="rId80"/>
      <p:bold r:id="rId81"/>
      <p:italic r:id="rId82"/>
      <p:boldItalic r:id="rId83"/>
    </p:embeddedFont>
    <p:embeddedFont>
      <p:font typeface="Rubik" pitchFamily="2" charset="-79"/>
      <p:regular r:id="rId84"/>
      <p:bold r:id="rId85"/>
      <p:italic r:id="rId86"/>
      <p:boldItalic r:id="rId87"/>
    </p:embeddedFont>
    <p:embeddedFont>
      <p:font typeface="Rubik Medium" pitchFamily="2" charset="-79"/>
      <p:regular r:id="rId88"/>
      <p:bold r:id="rId89"/>
      <p:italic r:id="rId90"/>
      <p:boldItalic r:id="rId91"/>
    </p:embeddedFont>
    <p:embeddedFont>
      <p:font typeface="Source Code Pro" panose="020F0502020204030204" pitchFamily="34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3FB487-3EC5-4F94-8B5C-7086FA34F02D}">
  <a:tblStyle styleId="{803FB487-3EC5-4F94-8B5C-7086FA34F0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0"/>
  </p:normalViewPr>
  <p:slideViewPr>
    <p:cSldViewPr snapToGrid="0">
      <p:cViewPr varScale="1">
        <p:scale>
          <a:sx n="148" d="100"/>
          <a:sy n="148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84" Type="http://schemas.openxmlformats.org/officeDocument/2006/relationships/font" Target="fonts/font40.fntdata"/><Relationship Id="rId89" Type="http://schemas.openxmlformats.org/officeDocument/2006/relationships/font" Target="fonts/font45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74" Type="http://schemas.openxmlformats.org/officeDocument/2006/relationships/font" Target="fonts/font30.fntdata"/><Relationship Id="rId79" Type="http://schemas.openxmlformats.org/officeDocument/2006/relationships/font" Target="fonts/font35.fntdata"/><Relationship Id="rId5" Type="http://schemas.openxmlformats.org/officeDocument/2006/relationships/slide" Target="slides/slide2.xml"/><Relationship Id="rId90" Type="http://schemas.openxmlformats.org/officeDocument/2006/relationships/font" Target="fonts/font46.fntdata"/><Relationship Id="rId95" Type="http://schemas.openxmlformats.org/officeDocument/2006/relationships/font" Target="fonts/font51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font" Target="fonts/font4.fntdata"/><Relationship Id="rId64" Type="http://schemas.openxmlformats.org/officeDocument/2006/relationships/font" Target="fonts/font20.fntdata"/><Relationship Id="rId69" Type="http://schemas.openxmlformats.org/officeDocument/2006/relationships/font" Target="fonts/font25.fntdata"/><Relationship Id="rId80" Type="http://schemas.openxmlformats.org/officeDocument/2006/relationships/font" Target="fonts/font36.fntdata"/><Relationship Id="rId85" Type="http://schemas.openxmlformats.org/officeDocument/2006/relationships/font" Target="fonts/font4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font" Target="fonts/font26.fntdata"/><Relationship Id="rId75" Type="http://schemas.openxmlformats.org/officeDocument/2006/relationships/font" Target="fonts/font31.fntdata"/><Relationship Id="rId83" Type="http://schemas.openxmlformats.org/officeDocument/2006/relationships/font" Target="fonts/font39.fntdata"/><Relationship Id="rId88" Type="http://schemas.openxmlformats.org/officeDocument/2006/relationships/font" Target="fonts/font44.fntdata"/><Relationship Id="rId91" Type="http://schemas.openxmlformats.org/officeDocument/2006/relationships/font" Target="fonts/font47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openxmlformats.org/officeDocument/2006/relationships/font" Target="fonts/font29.fntdata"/><Relationship Id="rId78" Type="http://schemas.openxmlformats.org/officeDocument/2006/relationships/font" Target="fonts/font34.fntdata"/><Relationship Id="rId81" Type="http://schemas.openxmlformats.org/officeDocument/2006/relationships/font" Target="fonts/font37.fntdata"/><Relationship Id="rId86" Type="http://schemas.openxmlformats.org/officeDocument/2006/relationships/font" Target="fonts/font42.fntdata"/><Relationship Id="rId94" Type="http://schemas.openxmlformats.org/officeDocument/2006/relationships/font" Target="fonts/font50.fntdata"/><Relationship Id="rId9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6" Type="http://schemas.openxmlformats.org/officeDocument/2006/relationships/font" Target="fonts/font32.fntdata"/><Relationship Id="rId97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font" Target="fonts/font27.fntdata"/><Relationship Id="rId92" Type="http://schemas.openxmlformats.org/officeDocument/2006/relationships/font" Target="fonts/font4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66" Type="http://schemas.openxmlformats.org/officeDocument/2006/relationships/font" Target="fonts/font22.fntdata"/><Relationship Id="rId87" Type="http://schemas.openxmlformats.org/officeDocument/2006/relationships/font" Target="fonts/font43.fntdata"/><Relationship Id="rId61" Type="http://schemas.openxmlformats.org/officeDocument/2006/relationships/font" Target="fonts/font17.fntdata"/><Relationship Id="rId82" Type="http://schemas.openxmlformats.org/officeDocument/2006/relationships/font" Target="fonts/font38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font" Target="fonts/font12.fntdata"/><Relationship Id="rId77" Type="http://schemas.openxmlformats.org/officeDocument/2006/relationships/font" Target="fonts/font33.fntdata"/><Relationship Id="rId8" Type="http://schemas.openxmlformats.org/officeDocument/2006/relationships/slide" Target="slides/slide5.xml"/><Relationship Id="rId51" Type="http://schemas.openxmlformats.org/officeDocument/2006/relationships/font" Target="fonts/font7.fntdata"/><Relationship Id="rId72" Type="http://schemas.openxmlformats.org/officeDocument/2006/relationships/font" Target="fonts/font28.fntdata"/><Relationship Id="rId93" Type="http://schemas.openxmlformats.org/officeDocument/2006/relationships/font" Target="fonts/font49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55d87b1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55d87b1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633d7e3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633d7e3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efc4f8c7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efc4f8c7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59fc595d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59fc595d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6190c044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6190c044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efc4f8c7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efc4f8c7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efc4f8c7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efc4f8c7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6190c044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6190c044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6190c044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6190c044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7c895cec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7c895cec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7c9075d1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7c9075d1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374c0cb0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374c0cb0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7c9075d1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7c9075d1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4677af8aa3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4677af8aa3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677af8aa3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4677af8aa3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4677af8aa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4677af8aa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4677af8aa3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4677af8aa3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4677af8aa3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4677af8aa3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4677af8aa3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4677af8aa3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4677af8aa3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4677af8aa3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677af8aa3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677af8aa3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4677af8aa3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4677af8aa3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55d87b1a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55d87b1a1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7c895cec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7c895cec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633d7e3d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633d7e3d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633d7e3d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633d7e3d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7c9075d1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7c9075d1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7c9075d1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7c9075d1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7c895cec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7c895cec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7c895cec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7c895cec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7c895cec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7c895cec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7c895cec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7c895cec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633d7e3d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633d7e3d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471bbe878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471bbe878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7c895cec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57c895cec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59fc595d3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59fc595d3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Directly from slide…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Obvious, right?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9fc595d3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9fc595d3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59fc595d3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59fc595d3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59fc595d3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59fc595d3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59fc595d3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59fc595d3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8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Font typeface="Architects Daughter"/>
              <a:buNone/>
              <a:defRPr sz="4800">
                <a:latin typeface="Architects Daughter"/>
                <a:ea typeface="Architects Daughter"/>
                <a:cs typeface="Architects Daughter"/>
                <a:sym typeface="Architects Daugh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Quicksand"/>
              <a:buNone/>
              <a:defRPr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245400" y="1221839"/>
            <a:ext cx="52269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Quicksand"/>
              <a:buChar char="●"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○"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■"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Architects Daughter"/>
              <a:buNone/>
              <a:defRPr>
                <a:latin typeface="Architects Daughter"/>
                <a:ea typeface="Architects Daughter"/>
                <a:cs typeface="Architects Daughter"/>
                <a:sym typeface="Architects Daugh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4200"/>
              <a:buFont typeface="Oswald Medium"/>
              <a:buNone/>
              <a:defRPr sz="4200">
                <a:solidFill>
                  <a:srgbClr val="351C75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ubik"/>
              <a:buNone/>
              <a:defRPr sz="24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Font typeface="Open Sans"/>
              <a:buNone/>
              <a:defRPr sz="3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rthwestern - Slides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rthwestern Template" type="twoColTx">
  <p:cSld name="TITLE_AND_TWO_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●"/>
              <a:defRPr sz="1400">
                <a:latin typeface="Rubik"/>
                <a:ea typeface="Rubik"/>
                <a:cs typeface="Rubik"/>
                <a:sym typeface="Rubik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●"/>
              <a:defRPr sz="1400">
                <a:latin typeface="Rubik"/>
                <a:ea typeface="Rubik"/>
                <a:cs typeface="Rubik"/>
                <a:sym typeface="Rubik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●"/>
              <a:defRPr sz="1200">
                <a:latin typeface="Rubik"/>
                <a:ea typeface="Rubik"/>
                <a:cs typeface="Rubik"/>
                <a:sym typeface="Rubik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Rubik"/>
              <a:buChar char="○"/>
              <a:defRPr sz="1200">
                <a:latin typeface="Rubik"/>
                <a:ea typeface="Rubik"/>
                <a:cs typeface="Rubik"/>
                <a:sym typeface="Rubik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Rubik"/>
              <a:buChar char="■"/>
              <a:defRPr sz="1200"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Font typeface="Oswald"/>
              <a:buNone/>
              <a:defRPr sz="3800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ubik"/>
              <a:buNone/>
              <a:defRPr sz="2100"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●"/>
              <a:defRPr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Rubik"/>
              <a:buChar char="○"/>
              <a:defRPr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Font typeface="Rubik"/>
              <a:buChar char="■"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 txBox="1">
            <a:spLocks noGrp="1"/>
          </p:cNvSpPr>
          <p:nvPr>
            <p:ph type="title"/>
          </p:nvPr>
        </p:nvSpPr>
        <p:spPr>
          <a:xfrm>
            <a:off x="457200" y="368972"/>
            <a:ext cx="82296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2" name="Google Shape;122;p32"/>
          <p:cNvSpPr txBox="1">
            <a:spLocks noGrp="1"/>
          </p:cNvSpPr>
          <p:nvPr>
            <p:ph type="body" idx="1"/>
          </p:nvPr>
        </p:nvSpPr>
        <p:spPr>
          <a:xfrm>
            <a:off x="457200" y="1208942"/>
            <a:ext cx="8229600" cy="3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  <a:defRPr sz="2200" b="0" i="0" u="none" strike="noStrike" cap="none">
                <a:solidFill>
                  <a:schemeClr val="dk1"/>
                </a:solidFill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lphaLcPeriod"/>
              <a:defRPr sz="2200" i="0" u="none" strike="noStrike" cap="none">
                <a:solidFill>
                  <a:schemeClr val="dk1"/>
                </a:solidFill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romanLcPeriod"/>
              <a:defRPr sz="2000" i="0" u="none" strike="noStrike" cap="none">
                <a:solidFill>
                  <a:schemeClr val="dk1"/>
                </a:solidFill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  <a:defRPr sz="2000" i="0" u="none" strike="noStrike" cap="none">
                <a:solidFill>
                  <a:schemeClr val="dk1"/>
                </a:solidFill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eriod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romanLcPeriod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eriod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Arial"/>
              <a:buAutoNum type="romanLcPeriod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AutoNum type="arabicPeriod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400"/>
              <a:buAutoNum type="alphaLcPeriod"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4251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tects Daughter"/>
              <a:buNone/>
              <a:defRPr sz="3600" b="1">
                <a:solidFill>
                  <a:schemeClr val="dk1"/>
                </a:solidFill>
                <a:latin typeface="Architects Daughter"/>
                <a:ea typeface="Architects Daughter"/>
                <a:cs typeface="Architects Daughter"/>
                <a:sym typeface="Architects Daugh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Char char="●"/>
              <a:defRPr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Char char="○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icksand"/>
              <a:buChar char="■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Char char="●"/>
              <a:defRPr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○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■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●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○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■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●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ubik"/>
              <a:buChar char="○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ubik"/>
              <a:buChar char="■"/>
              <a:defRPr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sci-185.github.io/spring2023/lectures/topic0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sci-185.github.io/spring2023/assignments/hw03" TargetMode="External"/><Relationship Id="rId5" Type="http://schemas.openxmlformats.org/officeDocument/2006/relationships/hyperlink" Target="https://csci-185.github.io/spring2023/assignments/hw02" TargetMode="External"/><Relationship Id="rId4" Type="http://schemas.openxmlformats.org/officeDocument/2006/relationships/hyperlink" Target="https://csci-185.github.io/spring2023/assignments/quiz-01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sci-185.github.io/spring2023/css-reference/selector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vanwars/pen/LYdvXra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w3schools.com/css/css_boxmodel.as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vanwars/pen/WWRqRY?editors=0100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vanwars/pen/WWRqRY?editors=0100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vanwars/pen/WWRqRY?editors=0100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CSS21/propidx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sci-185.github.io/fall2022/css-reference/fonts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3schools.com/css/css_pseudo_classes.asp" TargetMode="External"/><Relationship Id="rId5" Type="http://schemas.openxmlformats.org/officeDocument/2006/relationships/hyperlink" Target="https://csci-185.github.io/fall2022/css-reference/box-model/" TargetMode="External"/><Relationship Id="rId4" Type="http://schemas.openxmlformats.org/officeDocument/2006/relationships/hyperlink" Target="https://csci-185.github.io/fall2022/css-reference/color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pen/?editors=100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Intro to CSS &amp; the DOM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29" name="Google Shape;129;p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185, Spring 2023</a:t>
            </a:r>
            <a:br>
              <a:rPr lang="en"/>
            </a:br>
            <a:r>
              <a:rPr lang="en"/>
              <a:t>Intro to Computer Programming for the Web</a:t>
            </a:r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28" name="Google Shape;228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rgbClr val="B7B7B7"/>
                </a:solidFill>
              </a:rPr>
              <a:t>The DOM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ontserrat Medium"/>
              <a:buAutoNum type="arabicPeriod"/>
            </a:pPr>
            <a:r>
              <a:rPr lang="en">
                <a:solidFill>
                  <a:srgbClr val="1155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 to CSS</a:t>
            </a:r>
            <a:endParaRPr>
              <a:solidFill>
                <a:srgbClr val="1155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Selectors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The box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Specificity and the cascade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Some common properties</a:t>
            </a:r>
            <a:endParaRPr/>
          </a:p>
        </p:txBody>
      </p:sp>
      <p:sp>
        <p:nvSpPr>
          <p:cNvPr id="229" name="Google Shape;229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do you make stuff look nice?</a:t>
            </a:r>
            <a:endParaRPr/>
          </a:p>
        </p:txBody>
      </p:sp>
      <p:sp>
        <p:nvSpPr>
          <p:cNvPr id="235" name="Google Shape;23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36" name="Google Shape;236;p43"/>
          <p:cNvPicPr preferRelativeResize="0"/>
          <p:nvPr/>
        </p:nvPicPr>
        <p:blipFill rotWithShape="1">
          <a:blip r:embed="rId3">
            <a:alphaModFix/>
          </a:blip>
          <a:srcRect r="29468"/>
          <a:stretch/>
        </p:blipFill>
        <p:spPr>
          <a:xfrm>
            <a:off x="145013" y="1279450"/>
            <a:ext cx="8853977" cy="32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Files: Style &amp; Layout</a:t>
            </a:r>
            <a:endParaRPr/>
          </a:p>
        </p:txBody>
      </p:sp>
      <p:sp>
        <p:nvSpPr>
          <p:cNvPr id="242" name="Google Shape;242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Controls the page style &amp; layout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Stylesheets can either be internal (within style tags) or external (in a separate *.css file)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 can include as many stylesheets as you want!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5" descr="Screen Shot 2015-11-11 at 8.23.45 AM.png"/>
          <p:cNvPicPr preferRelativeResize="0"/>
          <p:nvPr/>
        </p:nvPicPr>
        <p:blipFill rotWithShape="1">
          <a:blip r:embed="rId3">
            <a:alphaModFix/>
          </a:blip>
          <a:srcRect r="13562" b="26259"/>
          <a:stretch/>
        </p:blipFill>
        <p:spPr>
          <a:xfrm>
            <a:off x="0" y="1716150"/>
            <a:ext cx="5872652" cy="3427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5"/>
          <p:cNvSpPr txBox="1">
            <a:spLocks noGrp="1"/>
          </p:cNvSpPr>
          <p:nvPr>
            <p:ph type="title"/>
          </p:nvPr>
        </p:nvSpPr>
        <p:spPr>
          <a:xfrm>
            <a:off x="457200" y="365576"/>
            <a:ext cx="82296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latin typeface="Oswald"/>
                <a:ea typeface="Oswald"/>
                <a:cs typeface="Oswald"/>
                <a:sym typeface="Oswald"/>
              </a:rPr>
              <a:t>How to include a stylesheet in your HTML</a:t>
            </a:r>
            <a:endParaRPr sz="2800" b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9" name="Google Shape;249;p45"/>
          <p:cNvSpPr/>
          <p:nvPr/>
        </p:nvSpPr>
        <p:spPr>
          <a:xfrm>
            <a:off x="606050" y="2246575"/>
            <a:ext cx="3000300" cy="2832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45"/>
          <p:cNvSpPr txBox="1"/>
          <p:nvPr/>
        </p:nvSpPr>
        <p:spPr>
          <a:xfrm>
            <a:off x="6348025" y="3359450"/>
            <a:ext cx="24813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External stylesheets are stored in a separate *.css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251" name="Google Shape;251;p45" descr="Screen Shot 2015-11-11 at 8.26.09 AM.png"/>
          <p:cNvPicPr preferRelativeResize="0"/>
          <p:nvPr/>
        </p:nvPicPr>
        <p:blipFill rotWithShape="1">
          <a:blip r:embed="rId4">
            <a:alphaModFix/>
          </a:blip>
          <a:srcRect t="11652" r="36269"/>
          <a:stretch/>
        </p:blipFill>
        <p:spPr>
          <a:xfrm>
            <a:off x="6088525" y="1768825"/>
            <a:ext cx="3000299" cy="15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5"/>
          <p:cNvSpPr/>
          <p:nvPr/>
        </p:nvSpPr>
        <p:spPr>
          <a:xfrm>
            <a:off x="6101300" y="1684275"/>
            <a:ext cx="3000300" cy="16752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3" name="Google Shape;253;p45"/>
          <p:cNvCxnSpPr>
            <a:stCxn id="249" idx="3"/>
            <a:endCxn id="252" idx="1"/>
          </p:cNvCxnSpPr>
          <p:nvPr/>
        </p:nvCxnSpPr>
        <p:spPr>
          <a:xfrm>
            <a:off x="3606350" y="2388175"/>
            <a:ext cx="2495100" cy="1338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>
            <a:spLocks noGrp="1"/>
          </p:cNvSpPr>
          <p:nvPr>
            <p:ph type="body" idx="1"/>
          </p:nvPr>
        </p:nvSpPr>
        <p:spPr>
          <a:xfrm>
            <a:off x="934075" y="1530025"/>
            <a:ext cx="3554400" cy="354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body {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	</a:t>
            </a:r>
            <a:r>
              <a:rPr lang="en" sz="1600">
                <a:solidFill>
                  <a:srgbClr val="3D85C6"/>
                </a:solidFill>
                <a:latin typeface="Rubik"/>
                <a:ea typeface="Rubik"/>
                <a:cs typeface="Rubik"/>
                <a:sym typeface="Rubik"/>
              </a:rPr>
              <a:t>color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: </a:t>
            </a:r>
            <a:r>
              <a:rPr lang="en" sz="1600">
                <a:solidFill>
                  <a:srgbClr val="6AA84F"/>
                </a:solidFill>
                <a:latin typeface="Rubik"/>
                <a:ea typeface="Rubik"/>
                <a:cs typeface="Rubik"/>
                <a:sym typeface="Rubik"/>
              </a:rPr>
              <a:t>black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;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	</a:t>
            </a:r>
            <a:r>
              <a:rPr lang="en" sz="1600">
                <a:solidFill>
                  <a:srgbClr val="3D85C6"/>
                </a:solidFill>
                <a:latin typeface="Rubik"/>
                <a:ea typeface="Rubik"/>
                <a:cs typeface="Rubik"/>
                <a:sym typeface="Rubik"/>
              </a:rPr>
              <a:t>padding: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600">
                <a:solidFill>
                  <a:srgbClr val="6AA84F"/>
                </a:solidFill>
                <a:latin typeface="Rubik"/>
                <a:ea typeface="Rubik"/>
                <a:cs typeface="Rubik"/>
                <a:sym typeface="Rubik"/>
              </a:rPr>
              <a:t>1em;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}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.title-bar { 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D85C6"/>
                </a:solidFill>
                <a:latin typeface="Rubik"/>
                <a:ea typeface="Rubik"/>
                <a:cs typeface="Rubik"/>
                <a:sym typeface="Rubik"/>
              </a:rPr>
              <a:t>padding: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600">
                <a:solidFill>
                  <a:srgbClr val="6AA84F"/>
                </a:solidFill>
                <a:latin typeface="Rubik"/>
                <a:ea typeface="Rubik"/>
                <a:cs typeface="Rubik"/>
                <a:sym typeface="Rubik"/>
              </a:rPr>
              <a:t>5px;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D85C6"/>
                </a:solidFill>
                <a:latin typeface="Rubik"/>
                <a:ea typeface="Rubik"/>
                <a:cs typeface="Rubik"/>
                <a:sym typeface="Rubik"/>
              </a:rPr>
              <a:t>font-weight</a:t>
            </a:r>
            <a:r>
              <a:rPr lang="en" sz="1600">
                <a:solidFill>
                  <a:srgbClr val="6AA84F"/>
                </a:solidFill>
                <a:latin typeface="Rubik"/>
                <a:ea typeface="Rubik"/>
                <a:cs typeface="Rubik"/>
                <a:sym typeface="Rubik"/>
              </a:rPr>
              <a:t>: bold;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 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}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#profile { 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D85C6"/>
                </a:solidFill>
                <a:latin typeface="Rubik"/>
                <a:ea typeface="Rubik"/>
                <a:cs typeface="Rubik"/>
                <a:sym typeface="Rubik"/>
              </a:rPr>
              <a:t>background-color:</a:t>
            </a:r>
            <a:r>
              <a:rPr lang="en" sz="16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1600">
                <a:solidFill>
                  <a:srgbClr val="6AA84F"/>
                </a:solidFill>
                <a:latin typeface="Rubik"/>
                <a:ea typeface="Rubik"/>
                <a:cs typeface="Rubik"/>
                <a:sym typeface="Rubik"/>
              </a:rPr>
              <a:t>#ddd;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ubik"/>
                <a:ea typeface="Rubik"/>
                <a:cs typeface="Rubik"/>
                <a:sym typeface="Rubik"/>
              </a:rPr>
              <a:t>}</a:t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9" name="Google Shape;25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latin typeface="Oswald"/>
                <a:ea typeface="Oswald"/>
                <a:cs typeface="Oswald"/>
                <a:sym typeface="Oswald"/>
              </a:rPr>
              <a:t>Anatomy of a Stylesheet</a:t>
            </a:r>
            <a:endParaRPr sz="2800" b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0" name="Google Shape;26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14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261" name="Google Shape;261;p46"/>
          <p:cNvSpPr txBox="1">
            <a:spLocks noGrp="1"/>
          </p:cNvSpPr>
          <p:nvPr>
            <p:ph type="body" idx="1"/>
          </p:nvPr>
        </p:nvSpPr>
        <p:spPr>
          <a:xfrm>
            <a:off x="5677250" y="1783950"/>
            <a:ext cx="2724300" cy="157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Barlow Medium"/>
                <a:ea typeface="Barlow Medium"/>
                <a:cs typeface="Barlow Medium"/>
                <a:sym typeface="Barlow Medium"/>
              </a:rPr>
              <a:t>Stylesheets are comprised </a:t>
            </a:r>
            <a:br>
              <a:rPr lang="en" sz="2600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2600">
                <a:latin typeface="Barlow Medium"/>
                <a:ea typeface="Barlow Medium"/>
                <a:cs typeface="Barlow Medium"/>
                <a:sym typeface="Barlow Medium"/>
              </a:rPr>
              <a:t>of rulesets</a:t>
            </a:r>
            <a:endParaRPr sz="26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262" name="Google Shape;262;p46"/>
          <p:cNvGrpSpPr/>
          <p:nvPr/>
        </p:nvGrpSpPr>
        <p:grpSpPr>
          <a:xfrm>
            <a:off x="3105500" y="1523175"/>
            <a:ext cx="2571900" cy="3364350"/>
            <a:chOff x="3105500" y="1523175"/>
            <a:chExt cx="2571900" cy="3364350"/>
          </a:xfrm>
        </p:grpSpPr>
        <p:sp>
          <p:nvSpPr>
            <p:cNvPr id="263" name="Google Shape;263;p46"/>
            <p:cNvSpPr/>
            <p:nvPr/>
          </p:nvSpPr>
          <p:spPr>
            <a:xfrm>
              <a:off x="3105500" y="1523175"/>
              <a:ext cx="218400" cy="11646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6"/>
            <p:cNvSpPr/>
            <p:nvPr/>
          </p:nvSpPr>
          <p:spPr>
            <a:xfrm>
              <a:off x="3524775" y="2852275"/>
              <a:ext cx="218400" cy="11646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6"/>
            <p:cNvSpPr/>
            <p:nvPr/>
          </p:nvSpPr>
          <p:spPr>
            <a:xfrm>
              <a:off x="4028975" y="4136625"/>
              <a:ext cx="218400" cy="7509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6" name="Google Shape;266;p46"/>
            <p:cNvCxnSpPr>
              <a:stCxn id="263" idx="1"/>
              <a:endCxn id="261" idx="1"/>
            </p:cNvCxnSpPr>
            <p:nvPr/>
          </p:nvCxnSpPr>
          <p:spPr>
            <a:xfrm>
              <a:off x="3323900" y="2105475"/>
              <a:ext cx="2353500" cy="466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46"/>
            <p:cNvCxnSpPr>
              <a:stCxn id="264" idx="1"/>
              <a:endCxn id="261" idx="1"/>
            </p:cNvCxnSpPr>
            <p:nvPr/>
          </p:nvCxnSpPr>
          <p:spPr>
            <a:xfrm rot="10800000" flipH="1">
              <a:off x="3743175" y="2571775"/>
              <a:ext cx="1934100" cy="862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46"/>
            <p:cNvCxnSpPr>
              <a:stCxn id="265" idx="1"/>
              <a:endCxn id="261" idx="1"/>
            </p:cNvCxnSpPr>
            <p:nvPr/>
          </p:nvCxnSpPr>
          <p:spPr>
            <a:xfrm rot="10800000" flipH="1">
              <a:off x="4247375" y="2571675"/>
              <a:ext cx="1429800" cy="1940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>
            <a:spLocks noGrp="1"/>
          </p:cNvSpPr>
          <p:nvPr>
            <p:ph type="body" idx="1"/>
          </p:nvPr>
        </p:nvSpPr>
        <p:spPr>
          <a:xfrm>
            <a:off x="2794800" y="1600200"/>
            <a:ext cx="3554400" cy="354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ubik"/>
                <a:ea typeface="Rubik"/>
                <a:cs typeface="Rubik"/>
                <a:sym typeface="Rubik"/>
              </a:rPr>
              <a:t>body {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ubik"/>
                <a:ea typeface="Rubik"/>
                <a:cs typeface="Rubik"/>
                <a:sym typeface="Rubik"/>
              </a:rPr>
              <a:t>	</a:t>
            </a:r>
            <a:r>
              <a:rPr lang="en" sz="2200">
                <a:solidFill>
                  <a:srgbClr val="3D85C6"/>
                </a:solidFill>
                <a:latin typeface="Rubik"/>
                <a:ea typeface="Rubik"/>
                <a:cs typeface="Rubik"/>
                <a:sym typeface="Rubik"/>
              </a:rPr>
              <a:t>color</a:t>
            </a:r>
            <a:r>
              <a:rPr lang="en" sz="2200">
                <a:latin typeface="Rubik"/>
                <a:ea typeface="Rubik"/>
                <a:cs typeface="Rubik"/>
                <a:sym typeface="Rubik"/>
              </a:rPr>
              <a:t>: </a:t>
            </a:r>
            <a:r>
              <a:rPr lang="en" sz="2200">
                <a:solidFill>
                  <a:srgbClr val="6AA84F"/>
                </a:solidFill>
                <a:latin typeface="Rubik"/>
                <a:ea typeface="Rubik"/>
                <a:cs typeface="Rubik"/>
                <a:sym typeface="Rubik"/>
              </a:rPr>
              <a:t>black</a:t>
            </a:r>
            <a:r>
              <a:rPr lang="en" sz="2200">
                <a:latin typeface="Rubik"/>
                <a:ea typeface="Rubik"/>
                <a:cs typeface="Rubik"/>
                <a:sym typeface="Rubik"/>
              </a:rPr>
              <a:t>;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ubik"/>
                <a:ea typeface="Rubik"/>
                <a:cs typeface="Rubik"/>
                <a:sym typeface="Rubik"/>
              </a:rPr>
              <a:t>	</a:t>
            </a:r>
            <a:r>
              <a:rPr lang="en" sz="2200">
                <a:solidFill>
                  <a:srgbClr val="3D85C6"/>
                </a:solidFill>
                <a:latin typeface="Rubik"/>
                <a:ea typeface="Rubik"/>
                <a:cs typeface="Rubik"/>
                <a:sym typeface="Rubik"/>
              </a:rPr>
              <a:t>padding:</a:t>
            </a:r>
            <a:r>
              <a:rPr lang="en" sz="22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" sz="2200">
                <a:solidFill>
                  <a:srgbClr val="6AA84F"/>
                </a:solidFill>
                <a:latin typeface="Rubik"/>
                <a:ea typeface="Rubik"/>
                <a:cs typeface="Rubik"/>
                <a:sym typeface="Rubik"/>
              </a:rPr>
              <a:t>1em;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latin typeface="Rubik"/>
                <a:ea typeface="Rubik"/>
                <a:cs typeface="Rubik"/>
                <a:sym typeface="Rubik"/>
              </a:rPr>
              <a:t>}</a:t>
            </a:r>
            <a:endParaRPr sz="2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4" name="Google Shape;274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latin typeface="Oswald"/>
                <a:ea typeface="Oswald"/>
                <a:cs typeface="Oswald"/>
                <a:sym typeface="Oswald"/>
              </a:rPr>
              <a:t>Anatomy of a Ruleset</a:t>
            </a:r>
            <a:endParaRPr sz="2800" b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15</a:t>
            </a:fld>
            <a:endParaRPr sz="1000">
              <a:solidFill>
                <a:schemeClr val="dk2"/>
              </a:solidFill>
            </a:endParaRPr>
          </a:p>
        </p:txBody>
      </p:sp>
      <p:grpSp>
        <p:nvGrpSpPr>
          <p:cNvPr id="276" name="Google Shape;276;p47"/>
          <p:cNvGrpSpPr/>
          <p:nvPr/>
        </p:nvGrpSpPr>
        <p:grpSpPr>
          <a:xfrm>
            <a:off x="1032500" y="2094800"/>
            <a:ext cx="1768200" cy="491100"/>
            <a:chOff x="1032500" y="2094800"/>
            <a:chExt cx="1768200" cy="491100"/>
          </a:xfrm>
        </p:grpSpPr>
        <p:sp>
          <p:nvSpPr>
            <p:cNvPr id="277" name="Google Shape;277;p47"/>
            <p:cNvSpPr/>
            <p:nvPr/>
          </p:nvSpPr>
          <p:spPr>
            <a:xfrm flipH="1">
              <a:off x="2582300" y="2165475"/>
              <a:ext cx="218400" cy="393600"/>
            </a:xfrm>
            <a:prstGeom prst="rightBrace">
              <a:avLst>
                <a:gd name="adj1" fmla="val 0"/>
                <a:gd name="adj2" fmla="val 4565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8" name="Google Shape;278;p47"/>
            <p:cNvCxnSpPr>
              <a:stCxn id="277" idx="1"/>
              <a:endCxn id="279" idx="3"/>
            </p:cNvCxnSpPr>
            <p:nvPr/>
          </p:nvCxnSpPr>
          <p:spPr>
            <a:xfrm rot="10800000">
              <a:off x="2049800" y="2340353"/>
              <a:ext cx="532500" cy="4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9" name="Google Shape;279;p47"/>
            <p:cNvSpPr txBox="1"/>
            <p:nvPr/>
          </p:nvSpPr>
          <p:spPr>
            <a:xfrm>
              <a:off x="1032500" y="2094800"/>
              <a:ext cx="10173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Barlow"/>
                  <a:ea typeface="Barlow"/>
                  <a:cs typeface="Barlow"/>
                  <a:sym typeface="Barlow"/>
                </a:rPr>
                <a:t>selector</a:t>
              </a:r>
              <a:endParaRPr sz="1800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80" name="Google Shape;280;p47"/>
          <p:cNvGrpSpPr/>
          <p:nvPr/>
        </p:nvGrpSpPr>
        <p:grpSpPr>
          <a:xfrm>
            <a:off x="1032500" y="2789150"/>
            <a:ext cx="2280175" cy="491100"/>
            <a:chOff x="520525" y="1866200"/>
            <a:chExt cx="2280175" cy="491100"/>
          </a:xfrm>
        </p:grpSpPr>
        <p:sp>
          <p:nvSpPr>
            <p:cNvPr id="281" name="Google Shape;281;p47"/>
            <p:cNvSpPr/>
            <p:nvPr/>
          </p:nvSpPr>
          <p:spPr>
            <a:xfrm flipH="1">
              <a:off x="2582300" y="1936875"/>
              <a:ext cx="218400" cy="393600"/>
            </a:xfrm>
            <a:prstGeom prst="rightBrace">
              <a:avLst>
                <a:gd name="adj1" fmla="val 0"/>
                <a:gd name="adj2" fmla="val 4565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2" name="Google Shape;282;p47"/>
            <p:cNvCxnSpPr>
              <a:stCxn id="281" idx="1"/>
              <a:endCxn id="283" idx="3"/>
            </p:cNvCxnSpPr>
            <p:nvPr/>
          </p:nvCxnSpPr>
          <p:spPr>
            <a:xfrm rot="10800000">
              <a:off x="1668800" y="2111753"/>
              <a:ext cx="913500" cy="4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3" name="Google Shape;283;p47"/>
            <p:cNvSpPr txBox="1"/>
            <p:nvPr/>
          </p:nvSpPr>
          <p:spPr>
            <a:xfrm>
              <a:off x="520525" y="1866200"/>
              <a:ext cx="11484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Barlow"/>
                  <a:ea typeface="Barlow"/>
                  <a:cs typeface="Barlow"/>
                  <a:sym typeface="Barlow"/>
                </a:rPr>
                <a:t>property</a:t>
              </a:r>
              <a:endParaRPr sz="1800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84" name="Google Shape;284;p47"/>
          <p:cNvGrpSpPr/>
          <p:nvPr/>
        </p:nvGrpSpPr>
        <p:grpSpPr>
          <a:xfrm>
            <a:off x="5544650" y="2865350"/>
            <a:ext cx="1829825" cy="491100"/>
            <a:chOff x="372500" y="2094800"/>
            <a:chExt cx="1829825" cy="491100"/>
          </a:xfrm>
        </p:grpSpPr>
        <p:sp>
          <p:nvSpPr>
            <p:cNvPr id="285" name="Google Shape;285;p47"/>
            <p:cNvSpPr/>
            <p:nvPr/>
          </p:nvSpPr>
          <p:spPr>
            <a:xfrm>
              <a:off x="372500" y="2165475"/>
              <a:ext cx="218400" cy="393600"/>
            </a:xfrm>
            <a:prstGeom prst="rightBrace">
              <a:avLst>
                <a:gd name="adj1" fmla="val 0"/>
                <a:gd name="adj2" fmla="val 4565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6" name="Google Shape;286;p47"/>
            <p:cNvCxnSpPr>
              <a:stCxn id="285" idx="1"/>
              <a:endCxn id="287" idx="1"/>
            </p:cNvCxnSpPr>
            <p:nvPr/>
          </p:nvCxnSpPr>
          <p:spPr>
            <a:xfrm rot="10800000" flipH="1">
              <a:off x="590900" y="2340353"/>
              <a:ext cx="462900" cy="4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7" name="Google Shape;287;p47"/>
            <p:cNvSpPr txBox="1"/>
            <p:nvPr/>
          </p:nvSpPr>
          <p:spPr>
            <a:xfrm>
              <a:off x="1053925" y="2094800"/>
              <a:ext cx="11484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Barlow"/>
                  <a:ea typeface="Barlow"/>
                  <a:cs typeface="Barlow"/>
                  <a:sym typeface="Barlow"/>
                </a:rPr>
                <a:t>value</a:t>
              </a:r>
              <a:endParaRPr sz="1800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88" name="Google Shape;288;p47"/>
          <p:cNvGrpSpPr/>
          <p:nvPr/>
        </p:nvGrpSpPr>
        <p:grpSpPr>
          <a:xfrm>
            <a:off x="3367625" y="3485750"/>
            <a:ext cx="1731000" cy="1078125"/>
            <a:chOff x="660375" y="1202975"/>
            <a:chExt cx="1731000" cy="1078125"/>
          </a:xfrm>
        </p:grpSpPr>
        <p:sp>
          <p:nvSpPr>
            <p:cNvPr id="289" name="Google Shape;289;p47"/>
            <p:cNvSpPr/>
            <p:nvPr/>
          </p:nvSpPr>
          <p:spPr>
            <a:xfrm rot="5400000">
              <a:off x="1443525" y="419825"/>
              <a:ext cx="164700" cy="1731000"/>
            </a:xfrm>
            <a:prstGeom prst="rightBrace">
              <a:avLst>
                <a:gd name="adj1" fmla="val 0"/>
                <a:gd name="adj2" fmla="val 4565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0" name="Google Shape;290;p47"/>
            <p:cNvCxnSpPr>
              <a:stCxn id="289" idx="1"/>
              <a:endCxn id="291" idx="0"/>
            </p:cNvCxnSpPr>
            <p:nvPr/>
          </p:nvCxnSpPr>
          <p:spPr>
            <a:xfrm>
              <a:off x="1601174" y="1367675"/>
              <a:ext cx="9600" cy="422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1" name="Google Shape;291;p47"/>
            <p:cNvSpPr txBox="1"/>
            <p:nvPr/>
          </p:nvSpPr>
          <p:spPr>
            <a:xfrm>
              <a:off x="901525" y="1790000"/>
              <a:ext cx="14187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Barlow"/>
                  <a:ea typeface="Barlow"/>
                  <a:cs typeface="Barlow"/>
                  <a:sym typeface="Barlow"/>
                </a:rPr>
                <a:t>declaration</a:t>
              </a:r>
              <a:endParaRPr sz="1800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74" y="1364900"/>
            <a:ext cx="3893150" cy="143196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8"/>
          <p:cNvSpPr txBox="1">
            <a:spLocks noGrp="1"/>
          </p:cNvSpPr>
          <p:nvPr>
            <p:ph type="body" idx="1"/>
          </p:nvPr>
        </p:nvSpPr>
        <p:spPr>
          <a:xfrm>
            <a:off x="507900" y="880100"/>
            <a:ext cx="3893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Parent &amp; Child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98" name="Google Shape;29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75" y="3361175"/>
            <a:ext cx="3829350" cy="14965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8"/>
          <p:cNvSpPr txBox="1">
            <a:spLocks noGrp="1"/>
          </p:cNvSpPr>
          <p:nvPr>
            <p:ph type="body" idx="1"/>
          </p:nvPr>
        </p:nvSpPr>
        <p:spPr>
          <a:xfrm>
            <a:off x="539775" y="2876375"/>
            <a:ext cx="3829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Siblings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0" name="Google Shape;300;p48"/>
          <p:cNvSpPr txBox="1">
            <a:spLocks noGrp="1"/>
          </p:cNvSpPr>
          <p:nvPr>
            <p:ph type="title"/>
          </p:nvPr>
        </p:nvSpPr>
        <p:spPr>
          <a:xfrm>
            <a:off x="169800" y="-16550"/>
            <a:ext cx="36375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latin typeface="Oswald"/>
                <a:ea typeface="Oswald"/>
                <a:cs typeface="Oswald"/>
                <a:sym typeface="Oswald"/>
              </a:rPr>
              <a:t>Relationships</a:t>
            </a:r>
            <a:endParaRPr sz="2800" b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1" name="Google Shape;301;p48"/>
          <p:cNvSpPr txBox="1">
            <a:spLocks noGrp="1"/>
          </p:cNvSpPr>
          <p:nvPr>
            <p:ph type="body" idx="2"/>
          </p:nvPr>
        </p:nvSpPr>
        <p:spPr>
          <a:xfrm>
            <a:off x="4761175" y="0"/>
            <a:ext cx="4382700" cy="51435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&lt;html&gt;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&lt;head&gt;&lt;title&gt;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Hello!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&lt;/title&gt;&lt;/head&gt;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&lt;body&gt;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	 &lt;div&gt;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&lt;h1&gt;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&lt;p&gt;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hi!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&lt;p&gt;&lt;em&gt;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&lt;/em&gt;&lt;/p&gt;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&lt;hr&gt;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&lt;div&gt;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&lt;ul&gt;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	&lt;li&gt;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	&lt;li&gt;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	&lt;li&gt;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&lt;/ul&gt;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&lt;/body&gt;</a:t>
            </a:r>
            <a:b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&lt;/html&gt;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>
            <a:spLocks noGrp="1"/>
          </p:cNvSpPr>
          <p:nvPr>
            <p:ph type="body" idx="1"/>
          </p:nvPr>
        </p:nvSpPr>
        <p:spPr>
          <a:xfrm>
            <a:off x="445425" y="884175"/>
            <a:ext cx="39945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Descendants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7" name="Google Shape;307;p49"/>
          <p:cNvSpPr txBox="1">
            <a:spLocks noGrp="1"/>
          </p:cNvSpPr>
          <p:nvPr>
            <p:ph type="body" idx="2"/>
          </p:nvPr>
        </p:nvSpPr>
        <p:spPr>
          <a:xfrm>
            <a:off x="496100" y="2882450"/>
            <a:ext cx="3893100" cy="5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"/>
                <a:ea typeface="Rubik"/>
                <a:cs typeface="Rubik"/>
                <a:sym typeface="Rubik"/>
              </a:rPr>
              <a:t>Ancestors</a:t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68750"/>
              <a:buFont typeface="Arial"/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99" y="1396675"/>
            <a:ext cx="3893150" cy="143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00" y="3398450"/>
            <a:ext cx="3893150" cy="143196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9"/>
          <p:cNvSpPr txBox="1">
            <a:spLocks noGrp="1"/>
          </p:cNvSpPr>
          <p:nvPr>
            <p:ph type="body" idx="2"/>
          </p:nvPr>
        </p:nvSpPr>
        <p:spPr>
          <a:xfrm>
            <a:off x="4761175" y="0"/>
            <a:ext cx="4382700" cy="51435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&lt;html&gt;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&lt;head&gt;&lt;title&gt;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Hello!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&lt;/title&gt;&lt;/head&gt;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&lt;body&gt;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	 &lt;div&gt;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&lt;h1&gt;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&lt;p&gt;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hi!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&lt;p&gt;&lt;em&gt;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&lt;/em&gt;&lt;/p&gt;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&lt;hr&gt;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&lt;div&gt;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&lt;ul&gt;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	&lt;li&gt;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	&lt;li&gt;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	&lt;li&gt;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&lt;/ul&gt;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&lt;/body&gt;</a:t>
            </a:r>
            <a:b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&lt;/html&gt;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11" name="Google Shape;311;p49"/>
          <p:cNvSpPr txBox="1">
            <a:spLocks noGrp="1"/>
          </p:cNvSpPr>
          <p:nvPr>
            <p:ph type="title"/>
          </p:nvPr>
        </p:nvSpPr>
        <p:spPr>
          <a:xfrm>
            <a:off x="169800" y="-16550"/>
            <a:ext cx="36375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>
                <a:latin typeface="Oswald"/>
                <a:ea typeface="Oswald"/>
                <a:cs typeface="Oswald"/>
                <a:sym typeface="Oswald"/>
              </a:rPr>
              <a:t>Relationships</a:t>
            </a:r>
            <a:endParaRPr sz="2800" b="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17" name="Google Shape;317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rgbClr val="B7B7B7"/>
                </a:solidFill>
              </a:rPr>
              <a:t>The DOM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rgbClr val="B7B7B7"/>
                </a:solidFill>
              </a:rPr>
              <a:t>Intro to CSS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ontserrat Medium"/>
              <a:buAutoNum type="arabicPeriod"/>
            </a:pPr>
            <a:r>
              <a:rPr lang="en">
                <a:solidFill>
                  <a:srgbClr val="1155C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Selectors</a:t>
            </a:r>
            <a:endParaRPr>
              <a:solidFill>
                <a:srgbClr val="1155C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The box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Specificity and the cascade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Some common properties</a:t>
            </a:r>
            <a:endParaRPr/>
          </a:p>
        </p:txBody>
      </p:sp>
      <p:sp>
        <p:nvSpPr>
          <p:cNvPr id="318" name="Google Shape;318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Selectors: Most Important Ones</a:t>
            </a:r>
            <a:endParaRPr/>
          </a:p>
        </p:txBody>
      </p:sp>
      <p:sp>
        <p:nvSpPr>
          <p:cNvPr id="324" name="Google Shape;324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aphicFrame>
        <p:nvGraphicFramePr>
          <p:cNvPr id="325" name="Google Shape;325;p51"/>
          <p:cNvGraphicFramePr/>
          <p:nvPr/>
        </p:nvGraphicFramePr>
        <p:xfrm>
          <a:off x="473850" y="1056625"/>
          <a:ext cx="7953375" cy="2222985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{803FB487-3EC5-4F94-8B5C-7086FA34F02D}</a:tableStyleId>
              </a:tblPr>
              <a:tblGrid>
                <a:gridCol w="148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Selector</a:t>
                      </a:r>
                      <a:endParaRPr sz="1600">
                        <a:solidFill>
                          <a:srgbClr val="5C596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L="91425" marR="91425" marT="91425" marB="91425"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Example</a:t>
                      </a:r>
                      <a:endParaRPr sz="1600">
                        <a:solidFill>
                          <a:srgbClr val="5C596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Description</a:t>
                      </a:r>
                      <a:endParaRPr sz="1600">
                        <a:solidFill>
                          <a:srgbClr val="5C596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.class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.intro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all elements with class=”intro”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#id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#firstname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the element with id=”firstname”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*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*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all elements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all &lt;p&gt; elements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6" name="Google Shape;326;p51"/>
          <p:cNvSpPr txBox="1"/>
          <p:nvPr/>
        </p:nvSpPr>
        <p:spPr>
          <a:xfrm>
            <a:off x="2960888" y="4201525"/>
            <a:ext cx="2979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674EA7"/>
                </a:solidFill>
                <a:latin typeface="Rubik"/>
                <a:ea typeface="Rubik"/>
                <a:cs typeface="Rubik"/>
                <a:sym typeface="Rubik"/>
              </a:rPr>
              <a:t>MEMORIZE THIS SLIDE</a:t>
            </a:r>
            <a:endParaRPr sz="3900">
              <a:solidFill>
                <a:srgbClr val="674EA7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97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Please review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assigned readings</a:t>
            </a:r>
            <a:r>
              <a:rPr lang="en"/>
              <a:t> for this week.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Quiz 1</a:t>
            </a:r>
            <a:r>
              <a:rPr lang="en"/>
              <a:t> next Friday, 2/10</a:t>
            </a:r>
            <a:br>
              <a:rPr lang="en"/>
            </a:br>
            <a:r>
              <a:rPr lang="en"/>
              <a:t>Study guide and practice quiz have been posted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HW2</a:t>
            </a:r>
            <a:r>
              <a:rPr lang="en"/>
              <a:t> due tonight (1/30) at 11:59PM</a:t>
            </a:r>
            <a:br>
              <a:rPr lang="en"/>
            </a:br>
            <a:r>
              <a:rPr lang="en"/>
              <a:t>Come to office hours today if you have any last-minute questions!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HW3</a:t>
            </a:r>
            <a:r>
              <a:rPr lang="en"/>
              <a:t> posted – due next Monday (2/6) at 11:59PM</a:t>
            </a:r>
            <a:br>
              <a:rPr lang="en"/>
            </a:br>
            <a:endParaRPr/>
          </a:p>
        </p:txBody>
      </p:sp>
      <p:sp>
        <p:nvSpPr>
          <p:cNvPr id="136" name="Google Shape;13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Selectors: Also Useful</a:t>
            </a:r>
            <a:endParaRPr/>
          </a:p>
        </p:txBody>
      </p:sp>
      <p:sp>
        <p:nvSpPr>
          <p:cNvPr id="332" name="Google Shape;332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aphicFrame>
        <p:nvGraphicFramePr>
          <p:cNvPr id="333" name="Google Shape;333;p52"/>
          <p:cNvGraphicFramePr/>
          <p:nvPr/>
        </p:nvGraphicFramePr>
        <p:xfrm>
          <a:off x="473850" y="1056625"/>
          <a:ext cx="7953375" cy="350883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{803FB487-3EC5-4F94-8B5C-7086FA34F02D}</a:tableStyleId>
              </a:tblPr>
              <a:tblGrid>
                <a:gridCol w="208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Selector</a:t>
                      </a:r>
                      <a:endParaRPr sz="1600">
                        <a:solidFill>
                          <a:srgbClr val="5C596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L="91425" marR="91425" marT="91425" marB="91425"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Example</a:t>
                      </a:r>
                      <a:endParaRPr sz="1600">
                        <a:solidFill>
                          <a:srgbClr val="5C596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 Medium"/>
                          <a:ea typeface="Rubik Medium"/>
                          <a:cs typeface="Rubik Medium"/>
                          <a:sym typeface="Rubik Medium"/>
                        </a:rPr>
                        <a:t>Description</a:t>
                      </a:r>
                      <a:endParaRPr sz="1600">
                        <a:solidFill>
                          <a:srgbClr val="5C5962"/>
                        </a:solidFill>
                        <a:latin typeface="Rubik Medium"/>
                        <a:ea typeface="Rubik Medium"/>
                        <a:cs typeface="Rubik Medium"/>
                        <a:sym typeface="Rubik Medium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element, 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div, p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all &lt;div&gt; elements and all &lt;p&gt; elements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element 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div p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all &lt;p&gt; elements inside &lt;div&gt; elements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element &gt; 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div &gt; p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all &lt;p&gt; elements where the parent is a &lt;div&gt; 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element + 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div + p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all &lt;p&gt; elements that are placed immediately after &lt;div&gt; elements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element~element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 ~ ul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C5962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Selects every &lt;ul&gt; element that is preceded by a &lt;p&gt; element</a:t>
                      </a:r>
                      <a:endParaRPr sz="1600">
                        <a:solidFill>
                          <a:srgbClr val="5C596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>
                    <a:lnL w="9425" cap="flat" cmpd="sng">
                      <a:solidFill>
                        <a:srgbClr val="EEEB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4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>
            <a:spLocks noGrp="1"/>
          </p:cNvSpPr>
          <p:nvPr>
            <p:ph type="body" idx="2"/>
          </p:nvPr>
        </p:nvSpPr>
        <p:spPr>
          <a:xfrm>
            <a:off x="5573100" y="0"/>
            <a:ext cx="3570900" cy="51435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&lt;body&gt;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&lt;div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=”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title-bar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&lt;h1&gt;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Welcome, Malik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&lt;img id=”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profile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images/pic.png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&lt;hr&gt;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&lt;div&gt;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&lt;ul&gt;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&lt;li&gt;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&lt;li&gt;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 &lt;li&gt;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list item 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&lt;/ul&gt;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&lt;/body&gt;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5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476400" cy="51435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body {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grey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h1, li {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text-transform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uppercase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inline-block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#999999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.title-bar {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5px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#EEEEEE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#profile {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100px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margin-right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20px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40" name="Google Shape;340;p53"/>
          <p:cNvGrpSpPr/>
          <p:nvPr/>
        </p:nvGrpSpPr>
        <p:grpSpPr>
          <a:xfrm>
            <a:off x="47300" y="141900"/>
            <a:ext cx="9049450" cy="4327675"/>
            <a:chOff x="47300" y="141900"/>
            <a:chExt cx="9049450" cy="4327675"/>
          </a:xfrm>
        </p:grpSpPr>
        <p:cxnSp>
          <p:nvCxnSpPr>
            <p:cNvPr id="341" name="Google Shape;341;p53"/>
            <p:cNvCxnSpPr>
              <a:stCxn id="342" idx="2"/>
              <a:endCxn id="343" idx="3"/>
            </p:cNvCxnSpPr>
            <p:nvPr/>
          </p:nvCxnSpPr>
          <p:spPr>
            <a:xfrm rot="10800000">
              <a:off x="1939100" y="543300"/>
              <a:ext cx="3681300" cy="20700"/>
            </a:xfrm>
            <a:prstGeom prst="straightConnector1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43" name="Google Shape;343;p53"/>
            <p:cNvSpPr/>
            <p:nvPr/>
          </p:nvSpPr>
          <p:spPr>
            <a:xfrm>
              <a:off x="47300" y="141900"/>
              <a:ext cx="1891800" cy="8028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3"/>
            <p:cNvSpPr/>
            <p:nvPr/>
          </p:nvSpPr>
          <p:spPr>
            <a:xfrm>
              <a:off x="5620350" y="407275"/>
              <a:ext cx="3476400" cy="40623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53"/>
          <p:cNvGrpSpPr/>
          <p:nvPr/>
        </p:nvGrpSpPr>
        <p:grpSpPr>
          <a:xfrm>
            <a:off x="47300" y="730475"/>
            <a:ext cx="8832600" cy="2816825"/>
            <a:chOff x="47300" y="730475"/>
            <a:chExt cx="8832600" cy="2816825"/>
          </a:xfrm>
        </p:grpSpPr>
        <p:cxnSp>
          <p:nvCxnSpPr>
            <p:cNvPr id="347" name="Google Shape;347;p53"/>
            <p:cNvCxnSpPr>
              <a:stCxn id="348" idx="1"/>
              <a:endCxn id="349" idx="3"/>
            </p:cNvCxnSpPr>
            <p:nvPr/>
          </p:nvCxnSpPr>
          <p:spPr>
            <a:xfrm flipH="1">
              <a:off x="3417200" y="1476725"/>
              <a:ext cx="2660400" cy="1532100"/>
            </a:xfrm>
            <a:prstGeom prst="straightConnector1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49" name="Google Shape;349;p53"/>
            <p:cNvSpPr/>
            <p:nvPr/>
          </p:nvSpPr>
          <p:spPr>
            <a:xfrm>
              <a:off x="47300" y="2470600"/>
              <a:ext cx="3369900" cy="1076700"/>
            </a:xfrm>
            <a:prstGeom prst="rect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3"/>
            <p:cNvSpPr/>
            <p:nvPr/>
          </p:nvSpPr>
          <p:spPr>
            <a:xfrm>
              <a:off x="6077600" y="730475"/>
              <a:ext cx="2802300" cy="1492500"/>
            </a:xfrm>
            <a:prstGeom prst="rect">
              <a:avLst/>
            </a:prstGeom>
            <a:noFill/>
            <a:ln w="28575" cap="flat" cmpd="sng">
              <a:solidFill>
                <a:srgbClr val="8E7CC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53"/>
          <p:cNvGrpSpPr/>
          <p:nvPr/>
        </p:nvGrpSpPr>
        <p:grpSpPr>
          <a:xfrm>
            <a:off x="47300" y="1309850"/>
            <a:ext cx="8950900" cy="3703350"/>
            <a:chOff x="47300" y="1309850"/>
            <a:chExt cx="8950900" cy="3703350"/>
          </a:xfrm>
        </p:grpSpPr>
        <p:cxnSp>
          <p:nvCxnSpPr>
            <p:cNvPr id="351" name="Google Shape;351;p53"/>
            <p:cNvCxnSpPr>
              <a:stCxn id="352" idx="1"/>
              <a:endCxn id="353" idx="3"/>
            </p:cNvCxnSpPr>
            <p:nvPr/>
          </p:nvCxnSpPr>
          <p:spPr>
            <a:xfrm flipH="1">
              <a:off x="2695800" y="1524050"/>
              <a:ext cx="2967900" cy="2791800"/>
            </a:xfrm>
            <a:prstGeom prst="straightConnector1">
              <a:avLst/>
            </a:prstGeom>
            <a:noFill/>
            <a:ln w="28575" cap="flat" cmpd="sng">
              <a:solidFill>
                <a:srgbClr val="6FA8DC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52" name="Google Shape;352;p53"/>
            <p:cNvSpPr/>
            <p:nvPr/>
          </p:nvSpPr>
          <p:spPr>
            <a:xfrm>
              <a:off x="5663700" y="1309850"/>
              <a:ext cx="3334500" cy="428400"/>
            </a:xfrm>
            <a:prstGeom prst="rect">
              <a:avLst/>
            </a:prstGeom>
            <a:noFill/>
            <a:ln w="2857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3"/>
            <p:cNvSpPr/>
            <p:nvPr/>
          </p:nvSpPr>
          <p:spPr>
            <a:xfrm>
              <a:off x="47300" y="3618200"/>
              <a:ext cx="2648400" cy="1395000"/>
            </a:xfrm>
            <a:prstGeom prst="rect">
              <a:avLst/>
            </a:prstGeom>
            <a:noFill/>
            <a:ln w="2857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53"/>
          <p:cNvGrpSpPr/>
          <p:nvPr/>
        </p:nvGrpSpPr>
        <p:grpSpPr>
          <a:xfrm>
            <a:off x="47300" y="1003750"/>
            <a:ext cx="8735475" cy="2614450"/>
            <a:chOff x="47300" y="1003750"/>
            <a:chExt cx="8735475" cy="2614450"/>
          </a:xfrm>
        </p:grpSpPr>
        <p:cxnSp>
          <p:nvCxnSpPr>
            <p:cNvPr id="355" name="Google Shape;355;p53"/>
            <p:cNvCxnSpPr>
              <a:stCxn id="356" idx="1"/>
              <a:endCxn id="357" idx="3"/>
            </p:cNvCxnSpPr>
            <p:nvPr/>
          </p:nvCxnSpPr>
          <p:spPr>
            <a:xfrm flipH="1">
              <a:off x="3405575" y="1111150"/>
              <a:ext cx="3012300" cy="598500"/>
            </a:xfrm>
            <a:prstGeom prst="straightConnector1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358" name="Google Shape;358;p53"/>
            <p:cNvCxnSpPr>
              <a:stCxn id="359" idx="1"/>
              <a:endCxn id="357" idx="3"/>
            </p:cNvCxnSpPr>
            <p:nvPr/>
          </p:nvCxnSpPr>
          <p:spPr>
            <a:xfrm rot="10800000">
              <a:off x="3405575" y="1709550"/>
              <a:ext cx="3240900" cy="1236300"/>
            </a:xfrm>
            <a:prstGeom prst="straightConnector1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360" name="Google Shape;360;p53"/>
            <p:cNvCxnSpPr>
              <a:stCxn id="361" idx="1"/>
              <a:endCxn id="357" idx="3"/>
            </p:cNvCxnSpPr>
            <p:nvPr/>
          </p:nvCxnSpPr>
          <p:spPr>
            <a:xfrm rot="10800000">
              <a:off x="3405575" y="1709413"/>
              <a:ext cx="3240900" cy="1518900"/>
            </a:xfrm>
            <a:prstGeom prst="straightConnector1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362" name="Google Shape;362;p53"/>
            <p:cNvCxnSpPr>
              <a:stCxn id="363" idx="1"/>
              <a:endCxn id="357" idx="3"/>
            </p:cNvCxnSpPr>
            <p:nvPr/>
          </p:nvCxnSpPr>
          <p:spPr>
            <a:xfrm rot="10800000">
              <a:off x="3405575" y="1709600"/>
              <a:ext cx="3240900" cy="1801200"/>
            </a:xfrm>
            <a:prstGeom prst="straightConnector1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57" name="Google Shape;357;p53"/>
            <p:cNvSpPr/>
            <p:nvPr/>
          </p:nvSpPr>
          <p:spPr>
            <a:xfrm>
              <a:off x="47300" y="1003750"/>
              <a:ext cx="3358200" cy="14115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3"/>
            <p:cNvSpPr/>
            <p:nvPr/>
          </p:nvSpPr>
          <p:spPr>
            <a:xfrm>
              <a:off x="6417875" y="1003750"/>
              <a:ext cx="2364900" cy="2148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3"/>
            <p:cNvSpPr/>
            <p:nvPr/>
          </p:nvSpPr>
          <p:spPr>
            <a:xfrm>
              <a:off x="6646475" y="2838450"/>
              <a:ext cx="2096700" cy="2148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3"/>
            <p:cNvSpPr/>
            <p:nvPr/>
          </p:nvSpPr>
          <p:spPr>
            <a:xfrm>
              <a:off x="6646475" y="3120913"/>
              <a:ext cx="2096700" cy="2148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3"/>
            <p:cNvSpPr/>
            <p:nvPr/>
          </p:nvSpPr>
          <p:spPr>
            <a:xfrm>
              <a:off x="6646475" y="3403400"/>
              <a:ext cx="2096700" cy="2148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>
            <a:spLocks noGrp="1"/>
          </p:cNvSpPr>
          <p:nvPr>
            <p:ph type="body" idx="2"/>
          </p:nvPr>
        </p:nvSpPr>
        <p:spPr>
          <a:xfrm>
            <a:off x="5573100" y="0"/>
            <a:ext cx="3570900" cy="51435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	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=”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title-bar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	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&lt;h1&gt;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Welcome, Malik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	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&lt;section&gt;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	       &lt;p&gt;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 text text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	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&lt;/section&gt;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&lt;p&gt;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123 456 789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&lt;p&gt;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blah blah blah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&lt;div&gt;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	&lt;p&gt;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abc def ghi jkl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	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9" name="Google Shape;369;p54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476400" cy="5143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div p {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div &gt; p {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.title-bar p {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sz="1400" b="1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71" name="Google Shape;371;p54"/>
          <p:cNvGrpSpPr/>
          <p:nvPr/>
        </p:nvGrpSpPr>
        <p:grpSpPr>
          <a:xfrm>
            <a:off x="47300" y="141900"/>
            <a:ext cx="8903650" cy="3317575"/>
            <a:chOff x="47300" y="141900"/>
            <a:chExt cx="8903650" cy="3317575"/>
          </a:xfrm>
        </p:grpSpPr>
        <p:sp>
          <p:nvSpPr>
            <p:cNvPr id="372" name="Google Shape;372;p54"/>
            <p:cNvSpPr/>
            <p:nvPr/>
          </p:nvSpPr>
          <p:spPr>
            <a:xfrm>
              <a:off x="47300" y="141900"/>
              <a:ext cx="1891800" cy="8028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4"/>
            <p:cNvSpPr/>
            <p:nvPr/>
          </p:nvSpPr>
          <p:spPr>
            <a:xfrm>
              <a:off x="6525600" y="2069225"/>
              <a:ext cx="1891800" cy="2814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4"/>
            <p:cNvSpPr/>
            <p:nvPr/>
          </p:nvSpPr>
          <p:spPr>
            <a:xfrm>
              <a:off x="6748950" y="1512175"/>
              <a:ext cx="2202000" cy="2814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4"/>
            <p:cNvSpPr/>
            <p:nvPr/>
          </p:nvSpPr>
          <p:spPr>
            <a:xfrm>
              <a:off x="6525600" y="3178075"/>
              <a:ext cx="2319000" cy="2814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6" name="Google Shape;376;p54"/>
            <p:cNvCxnSpPr>
              <a:endCxn id="374" idx="1"/>
            </p:cNvCxnSpPr>
            <p:nvPr/>
          </p:nvCxnSpPr>
          <p:spPr>
            <a:xfrm>
              <a:off x="1939050" y="543175"/>
              <a:ext cx="4809900" cy="11097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77" name="Google Shape;377;p54"/>
            <p:cNvCxnSpPr>
              <a:stCxn id="372" idx="3"/>
              <a:endCxn id="373" idx="1"/>
            </p:cNvCxnSpPr>
            <p:nvPr/>
          </p:nvCxnSpPr>
          <p:spPr>
            <a:xfrm>
              <a:off x="1939100" y="543300"/>
              <a:ext cx="4586400" cy="16665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78" name="Google Shape;378;p54"/>
            <p:cNvCxnSpPr>
              <a:stCxn id="372" idx="3"/>
              <a:endCxn id="375" idx="1"/>
            </p:cNvCxnSpPr>
            <p:nvPr/>
          </p:nvCxnSpPr>
          <p:spPr>
            <a:xfrm>
              <a:off x="1939100" y="543300"/>
              <a:ext cx="4586400" cy="27756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79" name="Google Shape;379;p54"/>
          <p:cNvGrpSpPr/>
          <p:nvPr/>
        </p:nvGrpSpPr>
        <p:grpSpPr>
          <a:xfrm>
            <a:off x="47300" y="1240225"/>
            <a:ext cx="8797300" cy="2219250"/>
            <a:chOff x="47300" y="1240225"/>
            <a:chExt cx="8797300" cy="2219250"/>
          </a:xfrm>
        </p:grpSpPr>
        <p:sp>
          <p:nvSpPr>
            <p:cNvPr id="380" name="Google Shape;380;p54"/>
            <p:cNvSpPr/>
            <p:nvPr/>
          </p:nvSpPr>
          <p:spPr>
            <a:xfrm>
              <a:off x="47300" y="1240225"/>
              <a:ext cx="1891800" cy="8880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4"/>
            <p:cNvSpPr/>
            <p:nvPr/>
          </p:nvSpPr>
          <p:spPr>
            <a:xfrm>
              <a:off x="6525600" y="2043025"/>
              <a:ext cx="1891800" cy="2814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4"/>
            <p:cNvSpPr/>
            <p:nvPr/>
          </p:nvSpPr>
          <p:spPr>
            <a:xfrm>
              <a:off x="6525600" y="3178075"/>
              <a:ext cx="2319000" cy="2814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3" name="Google Shape;383;p54"/>
            <p:cNvCxnSpPr>
              <a:stCxn id="380" idx="3"/>
              <a:endCxn id="381" idx="1"/>
            </p:cNvCxnSpPr>
            <p:nvPr/>
          </p:nvCxnSpPr>
          <p:spPr>
            <a:xfrm>
              <a:off x="1939100" y="1684225"/>
              <a:ext cx="4586400" cy="4995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4" name="Google Shape;384;p54"/>
            <p:cNvCxnSpPr>
              <a:stCxn id="380" idx="3"/>
              <a:endCxn id="382" idx="1"/>
            </p:cNvCxnSpPr>
            <p:nvPr/>
          </p:nvCxnSpPr>
          <p:spPr>
            <a:xfrm>
              <a:off x="1939100" y="1684225"/>
              <a:ext cx="4586400" cy="16347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85" name="Google Shape;385;p54"/>
          <p:cNvGrpSpPr/>
          <p:nvPr/>
        </p:nvGrpSpPr>
        <p:grpSpPr>
          <a:xfrm>
            <a:off x="47300" y="1500450"/>
            <a:ext cx="8903800" cy="1846975"/>
            <a:chOff x="47300" y="281250"/>
            <a:chExt cx="8903800" cy="1846975"/>
          </a:xfrm>
        </p:grpSpPr>
        <p:sp>
          <p:nvSpPr>
            <p:cNvPr id="386" name="Google Shape;386;p54"/>
            <p:cNvSpPr/>
            <p:nvPr/>
          </p:nvSpPr>
          <p:spPr>
            <a:xfrm>
              <a:off x="47300" y="1240225"/>
              <a:ext cx="1891800" cy="8880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4"/>
            <p:cNvSpPr/>
            <p:nvPr/>
          </p:nvSpPr>
          <p:spPr>
            <a:xfrm>
              <a:off x="6739200" y="281250"/>
              <a:ext cx="2211900" cy="2814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4"/>
            <p:cNvSpPr/>
            <p:nvPr/>
          </p:nvSpPr>
          <p:spPr>
            <a:xfrm>
              <a:off x="6525500" y="860550"/>
              <a:ext cx="1891800" cy="2814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9" name="Google Shape;389;p54"/>
            <p:cNvCxnSpPr>
              <a:stCxn id="386" idx="3"/>
              <a:endCxn id="387" idx="1"/>
            </p:cNvCxnSpPr>
            <p:nvPr/>
          </p:nvCxnSpPr>
          <p:spPr>
            <a:xfrm rot="10800000" flipH="1">
              <a:off x="1939100" y="421825"/>
              <a:ext cx="4800000" cy="12624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0" name="Google Shape;390;p54"/>
            <p:cNvCxnSpPr>
              <a:stCxn id="386" idx="3"/>
              <a:endCxn id="388" idx="1"/>
            </p:cNvCxnSpPr>
            <p:nvPr/>
          </p:nvCxnSpPr>
          <p:spPr>
            <a:xfrm rot="10800000" flipH="1">
              <a:off x="1939100" y="1001125"/>
              <a:ext cx="4586400" cy="6831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More On Selectors Here…</a:t>
            </a:r>
            <a:endParaRPr sz="3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3"/>
              </a:rPr>
              <a:t>https://csci-185.github.io/spring2023/css-reference/selectors/</a:t>
            </a:r>
            <a:r>
              <a:rPr lang="en" sz="1800">
                <a:latin typeface="Rubik"/>
                <a:ea typeface="Rubik"/>
                <a:cs typeface="Rubik"/>
                <a:sym typeface="Rubik"/>
              </a:rPr>
              <a:t>   </a:t>
            </a:r>
            <a:endParaRPr sz="1800"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 txBox="1">
            <a:spLocks noGrp="1"/>
          </p:cNvSpPr>
          <p:nvPr>
            <p:ph type="body" idx="1"/>
          </p:nvPr>
        </p:nvSpPr>
        <p:spPr>
          <a:xfrm>
            <a:off x="245400" y="1221839"/>
            <a:ext cx="52269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h1 {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color: blue;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margin-top: 1em;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400" b="1">
                <a:latin typeface="Courier New"/>
                <a:ea typeface="Courier New"/>
                <a:cs typeface="Courier New"/>
                <a:sym typeface="Courier New"/>
              </a:rPr>
            </a:b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.title-bar {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padding: 5px;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font-weight: bold;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400" b="1">
                <a:latin typeface="Courier New"/>
                <a:ea typeface="Courier New"/>
                <a:cs typeface="Courier New"/>
                <a:sym typeface="Courier New"/>
              </a:rPr>
            </a:b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#profile {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background-color: #ddd;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1" name="Google Shape;401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3000"/>
          </a:xfrm>
          <a:prstGeom prst="rect">
            <a:avLst/>
          </a:prstGeom>
          <a:solidFill>
            <a:srgbClr val="45818E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1. Which are the selectors?</a:t>
            </a:r>
            <a:endParaRPr sz="3000" b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02" name="Google Shape;402;p56"/>
          <p:cNvGrpSpPr/>
          <p:nvPr/>
        </p:nvGrpSpPr>
        <p:grpSpPr>
          <a:xfrm>
            <a:off x="169200" y="1396475"/>
            <a:ext cx="1293900" cy="2966950"/>
            <a:chOff x="169200" y="1396475"/>
            <a:chExt cx="1293900" cy="2966950"/>
          </a:xfrm>
        </p:grpSpPr>
        <p:sp>
          <p:nvSpPr>
            <p:cNvPr id="403" name="Google Shape;403;p56"/>
            <p:cNvSpPr/>
            <p:nvPr/>
          </p:nvSpPr>
          <p:spPr>
            <a:xfrm>
              <a:off x="245400" y="4082025"/>
              <a:ext cx="1028700" cy="2814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6"/>
            <p:cNvSpPr/>
            <p:nvPr/>
          </p:nvSpPr>
          <p:spPr>
            <a:xfrm>
              <a:off x="245400" y="2739250"/>
              <a:ext cx="1217700" cy="2814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6"/>
            <p:cNvSpPr/>
            <p:nvPr/>
          </p:nvSpPr>
          <p:spPr>
            <a:xfrm>
              <a:off x="169200" y="1396475"/>
              <a:ext cx="447300" cy="281400"/>
            </a:xfrm>
            <a:prstGeom prst="rect">
              <a:avLst/>
            </a:pr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 txBox="1">
            <a:spLocks noGrp="1"/>
          </p:cNvSpPr>
          <p:nvPr>
            <p:ph type="body" idx="1"/>
          </p:nvPr>
        </p:nvSpPr>
        <p:spPr>
          <a:xfrm>
            <a:off x="245400" y="1221839"/>
            <a:ext cx="52269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h1 {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color: blue;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margin-top: 1em;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400" b="1">
                <a:latin typeface="Courier New"/>
                <a:ea typeface="Courier New"/>
                <a:cs typeface="Courier New"/>
                <a:sym typeface="Courier New"/>
              </a:rPr>
            </a:b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.title-bar {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padding: 5px;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font-weight: bold;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400" b="1">
                <a:latin typeface="Courier New"/>
                <a:ea typeface="Courier New"/>
                <a:cs typeface="Courier New"/>
                <a:sym typeface="Courier New"/>
              </a:rPr>
            </a:b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#profile { 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background-color: #ddd;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1" name="Google Shape;411;p5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3000"/>
          </a:xfrm>
          <a:prstGeom prst="rect">
            <a:avLst/>
          </a:prstGeom>
          <a:solidFill>
            <a:srgbClr val="45818E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3. Name three properties</a:t>
            </a:r>
            <a:endParaRPr sz="3000" b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8"/>
          <p:cNvSpPr txBox="1">
            <a:spLocks noGrp="1"/>
          </p:cNvSpPr>
          <p:nvPr>
            <p:ph type="body" idx="4294967295"/>
          </p:nvPr>
        </p:nvSpPr>
        <p:spPr>
          <a:xfrm>
            <a:off x="5573100" y="0"/>
            <a:ext cx="3570900" cy="51435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	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=”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nav-bar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	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&lt;h1&gt;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Welcome, Malik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	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&lt;section&gt;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	        &lt;p&gt;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 text text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    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&lt;/section&gt;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&lt;img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pic1.png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    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&lt;span&gt;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123 456 789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&lt;img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pic2.png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&lt;p&gt;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blah blah blah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&lt;p&gt;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abc def ghi jkl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14	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7" name="Google Shape;417;p58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4764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img {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width: 200px;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8" name="Google Shape;418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3000"/>
          </a:xfrm>
          <a:prstGeom prst="rect">
            <a:avLst/>
          </a:prstGeom>
          <a:solidFill>
            <a:srgbClr val="45818E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4. What will this rule set do to the HTML?</a:t>
            </a:r>
            <a:endParaRPr sz="3000" b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19" name="Google Shape;419;p58"/>
          <p:cNvGrpSpPr/>
          <p:nvPr/>
        </p:nvGrpSpPr>
        <p:grpSpPr>
          <a:xfrm>
            <a:off x="47300" y="1003750"/>
            <a:ext cx="8841650" cy="2721975"/>
            <a:chOff x="47300" y="1003750"/>
            <a:chExt cx="8841650" cy="2721975"/>
          </a:xfrm>
        </p:grpSpPr>
        <p:cxnSp>
          <p:nvCxnSpPr>
            <p:cNvPr id="420" name="Google Shape;420;p58"/>
            <p:cNvCxnSpPr>
              <a:stCxn id="421" idx="1"/>
              <a:endCxn id="422" idx="3"/>
            </p:cNvCxnSpPr>
            <p:nvPr/>
          </p:nvCxnSpPr>
          <p:spPr>
            <a:xfrm rot="10800000">
              <a:off x="3405550" y="1709650"/>
              <a:ext cx="3118500" cy="1053300"/>
            </a:xfrm>
            <a:prstGeom prst="straightConnector1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423" name="Google Shape;423;p58"/>
            <p:cNvCxnSpPr>
              <a:stCxn id="424" idx="1"/>
              <a:endCxn id="422" idx="3"/>
            </p:cNvCxnSpPr>
            <p:nvPr/>
          </p:nvCxnSpPr>
          <p:spPr>
            <a:xfrm rot="10800000">
              <a:off x="3405400" y="1709575"/>
              <a:ext cx="2828100" cy="1875900"/>
            </a:xfrm>
            <a:prstGeom prst="straightConnector1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422" name="Google Shape;422;p58"/>
            <p:cNvSpPr/>
            <p:nvPr/>
          </p:nvSpPr>
          <p:spPr>
            <a:xfrm>
              <a:off x="47300" y="1003750"/>
              <a:ext cx="3358200" cy="14115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8"/>
            <p:cNvSpPr/>
            <p:nvPr/>
          </p:nvSpPr>
          <p:spPr>
            <a:xfrm>
              <a:off x="6524050" y="2655550"/>
              <a:ext cx="2364900" cy="2148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8"/>
            <p:cNvSpPr/>
            <p:nvPr/>
          </p:nvSpPr>
          <p:spPr>
            <a:xfrm>
              <a:off x="6233500" y="3445225"/>
              <a:ext cx="2364900" cy="2805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58"/>
          <p:cNvSpPr txBox="1"/>
          <p:nvPr/>
        </p:nvSpPr>
        <p:spPr>
          <a:xfrm>
            <a:off x="0" y="4573075"/>
            <a:ext cx="387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https://codepen.io/vanwars/pen/LYdvXra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9"/>
          <p:cNvSpPr txBox="1">
            <a:spLocks noGrp="1"/>
          </p:cNvSpPr>
          <p:nvPr>
            <p:ph type="body" idx="4294967295"/>
          </p:nvPr>
        </p:nvSpPr>
        <p:spPr>
          <a:xfrm>
            <a:off x="5573100" y="0"/>
            <a:ext cx="3570900" cy="51435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	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=”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nav-bar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	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&lt;h1&gt;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Welcome, Malik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	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&lt;section&gt;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	        &lt;p&gt;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 text text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    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&lt;/section&gt;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&lt;img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pic1.png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    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&lt;span&gt;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123 456 789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&lt;img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pic2.png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&lt;p&gt;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blah blah blah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&lt;p&gt;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abc def ghi jkl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14	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1" name="Google Shape;431;p59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4764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body {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 text-transform: uppercase;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div img {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 border: solid 2px #F00;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2" name="Google Shape;432;p5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3000"/>
          </a:xfrm>
          <a:prstGeom prst="rect">
            <a:avLst/>
          </a:prstGeom>
          <a:solidFill>
            <a:srgbClr val="45818E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5. What will these rule sets do to the HTML?</a:t>
            </a:r>
            <a:endParaRPr sz="3000" b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33" name="Google Shape;433;p59"/>
          <p:cNvGrpSpPr/>
          <p:nvPr/>
        </p:nvGrpSpPr>
        <p:grpSpPr>
          <a:xfrm>
            <a:off x="59100" y="2336150"/>
            <a:ext cx="8841550" cy="1046400"/>
            <a:chOff x="59100" y="2336150"/>
            <a:chExt cx="8841550" cy="1046400"/>
          </a:xfrm>
        </p:grpSpPr>
        <p:cxnSp>
          <p:nvCxnSpPr>
            <p:cNvPr id="434" name="Google Shape;434;p59"/>
            <p:cNvCxnSpPr>
              <a:stCxn id="435" idx="1"/>
              <a:endCxn id="436" idx="3"/>
            </p:cNvCxnSpPr>
            <p:nvPr/>
          </p:nvCxnSpPr>
          <p:spPr>
            <a:xfrm flipH="1">
              <a:off x="3417250" y="2749575"/>
              <a:ext cx="3118500" cy="109800"/>
            </a:xfrm>
            <a:prstGeom prst="straightConnector1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436" name="Google Shape;436;p59"/>
            <p:cNvSpPr/>
            <p:nvPr/>
          </p:nvSpPr>
          <p:spPr>
            <a:xfrm>
              <a:off x="59100" y="2336150"/>
              <a:ext cx="3358200" cy="10464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9"/>
            <p:cNvSpPr/>
            <p:nvPr/>
          </p:nvSpPr>
          <p:spPr>
            <a:xfrm>
              <a:off x="6535750" y="2607525"/>
              <a:ext cx="2364900" cy="2841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59"/>
          <p:cNvGrpSpPr/>
          <p:nvPr/>
        </p:nvGrpSpPr>
        <p:grpSpPr>
          <a:xfrm>
            <a:off x="47300" y="912650"/>
            <a:ext cx="8950850" cy="3924900"/>
            <a:chOff x="47300" y="912650"/>
            <a:chExt cx="8950850" cy="3924900"/>
          </a:xfrm>
        </p:grpSpPr>
        <p:cxnSp>
          <p:nvCxnSpPr>
            <p:cNvPr id="438" name="Google Shape;438;p59"/>
            <p:cNvCxnSpPr>
              <a:stCxn id="439" idx="1"/>
              <a:endCxn id="440" idx="3"/>
            </p:cNvCxnSpPr>
            <p:nvPr/>
          </p:nvCxnSpPr>
          <p:spPr>
            <a:xfrm rot="10800000">
              <a:off x="3381850" y="1722800"/>
              <a:ext cx="2564700" cy="1152300"/>
            </a:xfrm>
            <a:prstGeom prst="straightConnector1">
              <a:avLst/>
            </a:prstGeom>
            <a:noFill/>
            <a:ln w="28575" cap="flat" cmpd="sng">
              <a:solidFill>
                <a:srgbClr val="6FA8DC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439" name="Google Shape;439;p59"/>
            <p:cNvSpPr/>
            <p:nvPr/>
          </p:nvSpPr>
          <p:spPr>
            <a:xfrm>
              <a:off x="5946550" y="912650"/>
              <a:ext cx="3051600" cy="3924900"/>
            </a:xfrm>
            <a:prstGeom prst="rect">
              <a:avLst/>
            </a:prstGeom>
            <a:noFill/>
            <a:ln w="2857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9"/>
            <p:cNvSpPr/>
            <p:nvPr/>
          </p:nvSpPr>
          <p:spPr>
            <a:xfrm>
              <a:off x="47300" y="1309850"/>
              <a:ext cx="3334500" cy="825600"/>
            </a:xfrm>
            <a:prstGeom prst="rect">
              <a:avLst/>
            </a:prstGeom>
            <a:noFill/>
            <a:ln w="2857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0"/>
          <p:cNvSpPr txBox="1">
            <a:spLocks noGrp="1"/>
          </p:cNvSpPr>
          <p:nvPr>
            <p:ph type="body" idx="4294967295"/>
          </p:nvPr>
        </p:nvSpPr>
        <p:spPr>
          <a:xfrm>
            <a:off x="5573100" y="0"/>
            <a:ext cx="3570900" cy="51435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	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=”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nav-bar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	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&lt;h1&gt;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Welcome, Malik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	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&lt;section&gt;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	        &lt;p&gt;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 text text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    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&lt;/section&gt;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&lt;img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pic1.png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    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&lt;span&gt;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123 456 789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&lt;img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pic2.png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&lt;p&gt;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blah blah blah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&lt;p&gt;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abc def ghi jkl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14	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&lt;button&gt;Click me&lt;/button&gt;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6" name="Google Shape;446;p60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4764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* {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 color: red;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 text-transform: uppercase;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7" name="Google Shape;447;p6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3000"/>
          </a:xfrm>
          <a:prstGeom prst="rect">
            <a:avLst/>
          </a:prstGeom>
          <a:solidFill>
            <a:srgbClr val="45818E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6. What will this rule set do to the HTML?</a:t>
            </a:r>
            <a:endParaRPr sz="3000" b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1"/>
          <p:cNvSpPr txBox="1">
            <a:spLocks noGrp="1"/>
          </p:cNvSpPr>
          <p:nvPr>
            <p:ph type="body" idx="4294967295"/>
          </p:nvPr>
        </p:nvSpPr>
        <p:spPr>
          <a:xfrm>
            <a:off x="5573100" y="0"/>
            <a:ext cx="3570900" cy="5143500"/>
          </a:xfrm>
          <a:prstGeom prst="rect">
            <a:avLst/>
          </a:prstGeom>
          <a:solidFill>
            <a:srgbClr val="EFEFE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2	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=”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nav-bar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3	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&lt;h1&gt;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Welcome, Malik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4	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&lt;section&gt;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	        &lt;p&gt;</a:t>
            </a:r>
            <a:r>
              <a:rPr lang="en" sz="13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text text text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6    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&lt;/section&gt;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&lt;img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pic1.png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8       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&lt;span&gt;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123 456 789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&lt;/span&gt;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&lt;img </a:t>
            </a:r>
            <a:r>
              <a:rPr lang="en" sz="13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src=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" sz="13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pic2.png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” /&gt;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&lt;p&gt;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blah blah blah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	 &lt;div&gt;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   &lt;p&gt;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abc def ghi jkl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14	 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    &lt;button&gt;Click me&lt;/button&gt;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300" b="1">
              <a:solidFill>
                <a:srgbClr val="1C458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3" name="Google Shape;453;p61"/>
          <p:cNvSpPr txBox="1">
            <a:spLocks noGrp="1"/>
          </p:cNvSpPr>
          <p:nvPr>
            <p:ph type="body" idx="1"/>
          </p:nvPr>
        </p:nvSpPr>
        <p:spPr>
          <a:xfrm>
            <a:off x="0" y="76200"/>
            <a:ext cx="34764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h1, span {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 color: red;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   text-transform: uppercase;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4" name="Google Shape;454;p6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03000"/>
          </a:xfrm>
          <a:prstGeom prst="rect">
            <a:avLst/>
          </a:prstGeom>
          <a:solidFill>
            <a:srgbClr val="45818E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7. What will this rule set do to the HTML?</a:t>
            </a:r>
            <a:endParaRPr sz="3000" b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55" name="Google Shape;455;p61"/>
          <p:cNvGrpSpPr/>
          <p:nvPr/>
        </p:nvGrpSpPr>
        <p:grpSpPr>
          <a:xfrm>
            <a:off x="59100" y="1317150"/>
            <a:ext cx="8824100" cy="1803800"/>
            <a:chOff x="59100" y="1317150"/>
            <a:chExt cx="8824100" cy="1803800"/>
          </a:xfrm>
        </p:grpSpPr>
        <p:grpSp>
          <p:nvGrpSpPr>
            <p:cNvPr id="456" name="Google Shape;456;p61"/>
            <p:cNvGrpSpPr/>
            <p:nvPr/>
          </p:nvGrpSpPr>
          <p:grpSpPr>
            <a:xfrm>
              <a:off x="59100" y="1317150"/>
              <a:ext cx="8768750" cy="1046400"/>
              <a:chOff x="59100" y="2336150"/>
              <a:chExt cx="8768750" cy="1046400"/>
            </a:xfrm>
          </p:grpSpPr>
          <p:cxnSp>
            <p:nvCxnSpPr>
              <p:cNvPr id="457" name="Google Shape;457;p61"/>
              <p:cNvCxnSpPr>
                <a:stCxn id="458" idx="1"/>
                <a:endCxn id="459" idx="3"/>
              </p:cNvCxnSpPr>
              <p:nvPr/>
            </p:nvCxnSpPr>
            <p:spPr>
              <a:xfrm flipH="1">
                <a:off x="3417350" y="2717325"/>
                <a:ext cx="3045600" cy="141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3C47D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</p:cxnSp>
          <p:sp>
            <p:nvSpPr>
              <p:cNvPr id="459" name="Google Shape;459;p61"/>
              <p:cNvSpPr/>
              <p:nvPr/>
            </p:nvSpPr>
            <p:spPr>
              <a:xfrm>
                <a:off x="59100" y="2336150"/>
                <a:ext cx="3358200" cy="1046400"/>
              </a:xfrm>
              <a:prstGeom prst="rect">
                <a:avLst/>
              </a:prstGeom>
              <a:noFill/>
              <a:ln w="2857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61"/>
              <p:cNvSpPr/>
              <p:nvPr/>
            </p:nvSpPr>
            <p:spPr>
              <a:xfrm>
                <a:off x="6462950" y="2575275"/>
                <a:ext cx="2364900" cy="284100"/>
              </a:xfrm>
              <a:prstGeom prst="rect">
                <a:avLst/>
              </a:prstGeom>
              <a:noFill/>
              <a:ln w="2857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60" name="Google Shape;460;p61"/>
            <p:cNvCxnSpPr>
              <a:stCxn id="461" idx="1"/>
              <a:endCxn id="459" idx="3"/>
            </p:cNvCxnSpPr>
            <p:nvPr/>
          </p:nvCxnSpPr>
          <p:spPr>
            <a:xfrm rot="10800000">
              <a:off x="3417200" y="1840400"/>
              <a:ext cx="3101100" cy="1138500"/>
            </a:xfrm>
            <a:prstGeom prst="straightConnector1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461" name="Google Shape;461;p61"/>
            <p:cNvSpPr/>
            <p:nvPr/>
          </p:nvSpPr>
          <p:spPr>
            <a:xfrm>
              <a:off x="6518300" y="2836850"/>
              <a:ext cx="2364900" cy="284100"/>
            </a:xfrm>
            <a:prstGeom prst="rect">
              <a:avLst/>
            </a:prstGeom>
            <a:noFill/>
            <a:ln w="2857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3" name="Google Shape;14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The DOM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Intro to CSS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Selectors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The box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Specificity and the cascade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Some common properties</a:t>
            </a:r>
            <a:endParaRPr/>
          </a:p>
        </p:txBody>
      </p:sp>
      <p:sp>
        <p:nvSpPr>
          <p:cNvPr id="144" name="Google Shape;14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467" name="Google Shape;467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rgbClr val="B7B7B7"/>
                </a:solidFill>
              </a:rPr>
              <a:t>The DOM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rgbClr val="B7B7B7"/>
                </a:solidFill>
              </a:rPr>
              <a:t>Intro to CSS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Montserrat"/>
              <a:buAutoNum type="arabicPeriod"/>
            </a:pPr>
            <a:r>
              <a:rPr lang="en">
                <a:solidFill>
                  <a:srgbClr val="B7B7B7"/>
                </a:solidFill>
              </a:rPr>
              <a:t>Selectors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ontserrat"/>
              <a:buAutoNum type="arabicPeriod"/>
            </a:pPr>
            <a:r>
              <a:rPr lang="en" b="1">
                <a:solidFill>
                  <a:srgbClr val="1155CC"/>
                </a:solidFill>
              </a:rPr>
              <a:t>The box model</a:t>
            </a:r>
            <a:endParaRPr b="1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Specificity and the cascade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Some common properties</a:t>
            </a:r>
            <a:endParaRPr/>
          </a:p>
        </p:txBody>
      </p:sp>
      <p:sp>
        <p:nvSpPr>
          <p:cNvPr id="468" name="Google Shape;468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Box Model</a:t>
            </a:r>
            <a:endParaRPr/>
          </a:p>
        </p:txBody>
      </p:sp>
      <p:sp>
        <p:nvSpPr>
          <p:cNvPr id="474" name="Google Shape;474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75" name="Google Shape;47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700" y="1614625"/>
            <a:ext cx="7972000" cy="29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3"/>
          <p:cNvSpPr txBox="1"/>
          <p:nvPr/>
        </p:nvSpPr>
        <p:spPr>
          <a:xfrm>
            <a:off x="6272550" y="288300"/>
            <a:ext cx="2331300" cy="1045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References: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ubik"/>
              <a:buChar char="●"/>
            </a:pPr>
            <a:r>
              <a:rPr lang="en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4"/>
              </a:rPr>
              <a:t>W3 Schools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Box Model</a:t>
            </a:r>
            <a:endParaRPr/>
          </a:p>
        </p:txBody>
      </p:sp>
      <p:sp>
        <p:nvSpPr>
          <p:cNvPr id="482" name="Google Shape;482;p64"/>
          <p:cNvSpPr txBox="1"/>
          <p:nvPr/>
        </p:nvSpPr>
        <p:spPr>
          <a:xfrm>
            <a:off x="0" y="4816800"/>
            <a:ext cx="44403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https://codepen.io/vanwars/pen/WWRqRY?editors=0100</a:t>
            </a:r>
            <a:endParaRPr/>
          </a:p>
        </p:txBody>
      </p:sp>
      <p:sp>
        <p:nvSpPr>
          <p:cNvPr id="483" name="Google Shape;483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margin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padding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border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width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box-sizing (border-box v. content box)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display (block, inline-block, flex, grid, etc.). Anything but “inline”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Block-Level Elements</a:t>
            </a:r>
            <a:endParaRPr/>
          </a:p>
        </p:txBody>
      </p:sp>
      <p:sp>
        <p:nvSpPr>
          <p:cNvPr id="489" name="Google Shape;489;p65"/>
          <p:cNvSpPr txBox="1"/>
          <p:nvPr/>
        </p:nvSpPr>
        <p:spPr>
          <a:xfrm>
            <a:off x="0" y="4816800"/>
            <a:ext cx="44403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https://codepen.io/vanwars/pen/WWRqRY?editors=0100</a:t>
            </a:r>
            <a:endParaRPr/>
          </a:p>
        </p:txBody>
      </p:sp>
      <p:sp>
        <p:nvSpPr>
          <p:cNvPr id="490" name="Google Shape;490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HTML tags that have a default display of: </a:t>
            </a:r>
            <a:r>
              <a:rPr lang="en" sz="2200" b="1">
                <a:latin typeface="Consolas"/>
                <a:ea typeface="Consolas"/>
                <a:cs typeface="Consolas"/>
                <a:sym typeface="Consolas"/>
              </a:rPr>
              <a:t>display: block;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&lt;address&gt; &lt;article&gt; &lt;aside&gt; &lt;blockquote&gt; &lt;canvas&gt; &lt;dd&gt; &lt;div&gt; &lt;dl&gt; &lt;dt&gt; &lt;fieldset&gt; &lt;figcaption&gt; &lt;figure&gt; &lt;footer&gt; &lt;form&gt; &lt;h1&gt;-&lt;h6&gt; &lt;header&gt; &lt;hr&gt; &lt;li&gt; &lt;main&gt; &lt;nav&gt; &lt;noscript&gt; &lt;ol&gt; &lt;p&gt; &lt;pre&gt; &lt;section&gt; &lt;table&gt; &lt;tfoot&gt; &lt;ul&gt; &lt;video&gt;</a:t>
            </a:r>
            <a:endParaRPr sz="2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Inline Elements</a:t>
            </a:r>
            <a:endParaRPr/>
          </a:p>
        </p:txBody>
      </p:sp>
      <p:sp>
        <p:nvSpPr>
          <p:cNvPr id="496" name="Google Shape;496;p66"/>
          <p:cNvSpPr txBox="1"/>
          <p:nvPr/>
        </p:nvSpPr>
        <p:spPr>
          <a:xfrm>
            <a:off x="0" y="4816800"/>
            <a:ext cx="44403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https://codepen.io/vanwars/pen/WWRqRY?editors=0100</a:t>
            </a:r>
            <a:endParaRPr/>
          </a:p>
        </p:txBody>
      </p:sp>
      <p:sp>
        <p:nvSpPr>
          <p:cNvPr id="497" name="Google Shape;497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HTML tags that have a default display of: </a:t>
            </a:r>
            <a:r>
              <a:rPr lang="en" sz="2200" b="1">
                <a:latin typeface="Consolas"/>
                <a:ea typeface="Consolas"/>
                <a:cs typeface="Consolas"/>
                <a:sym typeface="Consolas"/>
              </a:rPr>
              <a:t>display: inline;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&lt;a&gt; &lt;abbr&gt; &lt;acronym&gt; &lt;b&gt; &lt;bdo&gt; &lt;big&gt; &lt;br&gt; &lt;button&gt; &lt;cite&gt; &lt;code&gt; &lt;dfn&gt; &lt;em&gt; &lt;i&gt; &lt;img&gt; &lt;input&gt; &lt;kbd&gt; &lt;label&gt; &lt;map&gt; &lt;object&gt; &lt;output&gt; &lt;q&gt; &lt;samp&gt; &lt;script&gt; &lt;select&gt; &lt;small&gt; &lt;span&gt; &lt;strong&gt; &lt;sub&gt; &lt;sup&gt; &lt;textarea&gt; &lt;time&gt; &lt;tt&gt; &lt;var&gt;</a:t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503" name="Google Shape;503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The DOM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Intro to CSS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Selectors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The box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ontserrat"/>
              <a:buAutoNum type="arabicPeriod"/>
            </a:pPr>
            <a:r>
              <a:rPr lang="en" b="1">
                <a:solidFill>
                  <a:srgbClr val="1155CC"/>
                </a:solidFill>
              </a:rPr>
              <a:t>Specificity and the cascade</a:t>
            </a:r>
            <a:endParaRPr b="1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Some common properties</a:t>
            </a:r>
            <a:endParaRPr/>
          </a:p>
        </p:txBody>
      </p:sp>
      <p:sp>
        <p:nvSpPr>
          <p:cNvPr id="504" name="Google Shape;50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Specificity and the Cascade</a:t>
            </a:r>
            <a:endParaRPr/>
          </a:p>
        </p:txBody>
      </p:sp>
      <p:sp>
        <p:nvSpPr>
          <p:cNvPr id="510" name="Google Shape;510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The “cascade” refers to the way that CSS styles are applied to HTML elements. Styles applied to elements cascade down to their descendants, unless they are overridden.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Specificity is the means by which browsers decide which CSS property values are the most relevant to an element and, therefore, will be applied.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You can think of the cascade as a layering of styling rules, in order of specificity.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Specificity and the Cascade</a:t>
            </a:r>
            <a:endParaRPr/>
          </a:p>
        </p:txBody>
      </p:sp>
      <p:sp>
        <p:nvSpPr>
          <p:cNvPr id="516" name="Google Shape;516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More specific style declarations take precedence over more “distant” ones: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If one rule is more specific than another one, the more specific rule wins.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If two rules share the same specificity, then then the more “recent” rule takes precedence.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Font typeface="Montserrat"/>
              <a:buAutoNum type="arabicPeriod"/>
            </a:pPr>
            <a:r>
              <a:rPr lang="en"/>
              <a:t>Note: Some properties are not inherited (because it wouldn’t make sense if they did). A table of properties that are / are not inherited can be found at the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W3C specification site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522" name="Google Shape;522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The DOM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Intro to CSS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Selectors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The box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Specificity and the cascade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ontserrat"/>
              <a:buAutoNum type="arabicPeriod"/>
            </a:pPr>
            <a:r>
              <a:rPr lang="en" b="1">
                <a:solidFill>
                  <a:srgbClr val="1155CC"/>
                </a:solidFill>
              </a:rPr>
              <a:t>Some common properties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523" name="Google Shape;523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CSS Properties and Techniques</a:t>
            </a:r>
            <a:endParaRPr/>
          </a:p>
        </p:txBody>
      </p:sp>
      <p:sp>
        <p:nvSpPr>
          <p:cNvPr id="529" name="Google Shape;529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Fonts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Color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Box Model</a:t>
            </a:r>
            <a:r>
              <a:rPr lang="en"/>
              <a:t> (border, margin, padding, width, height)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p</a:t>
            </a:r>
            <a:r>
              <a:rPr lang="en" u="sng">
                <a:solidFill>
                  <a:schemeClr val="hlink"/>
                </a:solidFill>
                <a:hlinkClick r:id="rId6"/>
              </a:rPr>
              <a:t>seudo-classes</a:t>
            </a:r>
            <a:r>
              <a:rPr lang="en"/>
              <a:t> (:hover, :active, :visited, etc.)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50" name="Google Shape;15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Font typeface="Montserrat"/>
              <a:buAutoNum type="arabicPeriod"/>
            </a:pPr>
            <a:r>
              <a:rPr lang="en" b="1">
                <a:solidFill>
                  <a:srgbClr val="1155CC"/>
                </a:solidFill>
              </a:rPr>
              <a:t>The DOM</a:t>
            </a:r>
            <a:endParaRPr b="1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Intro to CSS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Selectors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The box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Specificity and the cascade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/>
              <a:t>Some common properties</a:t>
            </a:r>
            <a:endParaRPr/>
          </a:p>
        </p:txBody>
      </p:sp>
      <p:sp>
        <p:nvSpPr>
          <p:cNvPr id="151" name="Google Shape;15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5" name="Google Shape;53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(n.) a way of representing a document, like a web page, in a way that can be understood by a human and by a computer. Typically, a DOM is created using HTML. Declarative languages like CSS are used to style it, and programming languages like Javascript allow us to change it.</a:t>
            </a:r>
            <a:endParaRPr/>
          </a:p>
        </p:txBody>
      </p:sp>
      <p:sp>
        <p:nvSpPr>
          <p:cNvPr id="157" name="Google Shape;15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/>
        </p:nvSpPr>
        <p:spPr>
          <a:xfrm>
            <a:off x="375150" y="1131225"/>
            <a:ext cx="8393700" cy="3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marR="15240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html </a:t>
            </a:r>
            <a:r>
              <a:rPr lang="en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en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DOM Example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meta </a:t>
            </a:r>
            <a:r>
              <a:rPr lang="en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author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EECS 130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link </a:t>
            </a:r>
            <a:r>
              <a:rPr lang="en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stylesheet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main.css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Hello!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 &lt;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Welcome to this webpage.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this </a:t>
            </a:r>
            <a:r>
              <a:rPr lang="en" u="sng">
                <a:solidFill>
                  <a:schemeClr val="hlink"/>
                </a:solidFill>
                <a:hlinkClick r:id="rId3"/>
              </a:rPr>
              <a:t>Simple HTML Page</a:t>
            </a:r>
            <a:r>
              <a:rPr lang="en"/>
              <a:t> to a DOM Diagram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9"/>
          <p:cNvSpPr/>
          <p:nvPr/>
        </p:nvSpPr>
        <p:spPr>
          <a:xfrm>
            <a:off x="3757642" y="886761"/>
            <a:ext cx="1403100" cy="450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&lt;html&gt;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9" name="Google Shape;169;p39"/>
          <p:cNvSpPr/>
          <p:nvPr/>
        </p:nvSpPr>
        <p:spPr>
          <a:xfrm>
            <a:off x="311688" y="2846895"/>
            <a:ext cx="1403100" cy="450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&lt;title&gt;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0" name="Google Shape;170;p39"/>
          <p:cNvSpPr/>
          <p:nvPr/>
        </p:nvSpPr>
        <p:spPr>
          <a:xfrm>
            <a:off x="1920978" y="1695902"/>
            <a:ext cx="1403100" cy="450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&lt;head&gt;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1" name="Google Shape;171;p39"/>
          <p:cNvSpPr/>
          <p:nvPr/>
        </p:nvSpPr>
        <p:spPr>
          <a:xfrm>
            <a:off x="6244770" y="1696002"/>
            <a:ext cx="1403100" cy="450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&lt;body&gt;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72" name="Google Shape;172;p39"/>
          <p:cNvCxnSpPr>
            <a:stCxn id="168" idx="2"/>
            <a:endCxn id="170" idx="0"/>
          </p:cNvCxnSpPr>
          <p:nvPr/>
        </p:nvCxnSpPr>
        <p:spPr>
          <a:xfrm rot="5400000">
            <a:off x="3361642" y="598311"/>
            <a:ext cx="358500" cy="1836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39"/>
          <p:cNvCxnSpPr>
            <a:stCxn id="168" idx="2"/>
            <a:endCxn id="171" idx="0"/>
          </p:cNvCxnSpPr>
          <p:nvPr/>
        </p:nvCxnSpPr>
        <p:spPr>
          <a:xfrm rot="-5400000" flipH="1">
            <a:off x="5523442" y="273111"/>
            <a:ext cx="358500" cy="24870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39"/>
          <p:cNvCxnSpPr>
            <a:stCxn id="170" idx="2"/>
            <a:endCxn id="169" idx="0"/>
          </p:cNvCxnSpPr>
          <p:nvPr/>
        </p:nvCxnSpPr>
        <p:spPr>
          <a:xfrm rot="5400000">
            <a:off x="1467678" y="1692152"/>
            <a:ext cx="700500" cy="16092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39"/>
          <p:cNvSpPr/>
          <p:nvPr/>
        </p:nvSpPr>
        <p:spPr>
          <a:xfrm>
            <a:off x="3530269" y="2846895"/>
            <a:ext cx="1403100" cy="450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&lt;link&gt;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76" name="Google Shape;176;p39"/>
          <p:cNvCxnSpPr>
            <a:stCxn id="170" idx="2"/>
            <a:endCxn id="175" idx="0"/>
          </p:cNvCxnSpPr>
          <p:nvPr/>
        </p:nvCxnSpPr>
        <p:spPr>
          <a:xfrm rot="-5400000" flipH="1">
            <a:off x="3076878" y="1692152"/>
            <a:ext cx="700500" cy="16092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39"/>
          <p:cNvSpPr/>
          <p:nvPr/>
        </p:nvSpPr>
        <p:spPr>
          <a:xfrm>
            <a:off x="6244759" y="2846926"/>
            <a:ext cx="1403100" cy="450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&lt;main&gt;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78" name="Google Shape;178;p39"/>
          <p:cNvCxnSpPr>
            <a:stCxn id="171" idx="2"/>
            <a:endCxn id="177" idx="0"/>
          </p:cNvCxnSpPr>
          <p:nvPr/>
        </p:nvCxnSpPr>
        <p:spPr>
          <a:xfrm rot="-5400000" flipH="1">
            <a:off x="6596520" y="2496402"/>
            <a:ext cx="7002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39"/>
          <p:cNvSpPr/>
          <p:nvPr/>
        </p:nvSpPr>
        <p:spPr>
          <a:xfrm>
            <a:off x="5400257" y="3878850"/>
            <a:ext cx="1403100" cy="450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&lt;h1&gt;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0" name="Google Shape;180;p39"/>
          <p:cNvSpPr/>
          <p:nvPr/>
        </p:nvSpPr>
        <p:spPr>
          <a:xfrm>
            <a:off x="7089260" y="3878850"/>
            <a:ext cx="1403100" cy="450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&lt;p&gt;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81" name="Google Shape;181;p39"/>
          <p:cNvCxnSpPr>
            <a:stCxn id="177" idx="2"/>
            <a:endCxn id="179" idx="0"/>
          </p:cNvCxnSpPr>
          <p:nvPr/>
        </p:nvCxnSpPr>
        <p:spPr>
          <a:xfrm rot="5400000">
            <a:off x="6233359" y="3165976"/>
            <a:ext cx="581400" cy="8445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39"/>
          <p:cNvCxnSpPr>
            <a:stCxn id="180" idx="0"/>
            <a:endCxn id="177" idx="2"/>
          </p:cNvCxnSpPr>
          <p:nvPr/>
        </p:nvCxnSpPr>
        <p:spPr>
          <a:xfrm rot="5400000" flipH="1">
            <a:off x="7077860" y="3165900"/>
            <a:ext cx="581400" cy="8445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39"/>
          <p:cNvCxnSpPr>
            <a:stCxn id="179" idx="2"/>
          </p:cNvCxnSpPr>
          <p:nvPr/>
        </p:nvCxnSpPr>
        <p:spPr>
          <a:xfrm flipH="1">
            <a:off x="6099407" y="4329450"/>
            <a:ext cx="2400" cy="173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39"/>
          <p:cNvSpPr txBox="1"/>
          <p:nvPr/>
        </p:nvSpPr>
        <p:spPr>
          <a:xfrm>
            <a:off x="5399016" y="4503292"/>
            <a:ext cx="1403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Hello!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5" name="Google Shape;185;p39"/>
          <p:cNvSpPr txBox="1"/>
          <p:nvPr/>
        </p:nvSpPr>
        <p:spPr>
          <a:xfrm>
            <a:off x="7089260" y="4503292"/>
            <a:ext cx="1403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Welcome to this webpage.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86" name="Google Shape;186;p39"/>
          <p:cNvCxnSpPr/>
          <p:nvPr/>
        </p:nvCxnSpPr>
        <p:spPr>
          <a:xfrm flipH="1">
            <a:off x="7777441" y="4322786"/>
            <a:ext cx="2400" cy="173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39"/>
          <p:cNvSpPr/>
          <p:nvPr/>
        </p:nvSpPr>
        <p:spPr>
          <a:xfrm>
            <a:off x="1920990" y="2846895"/>
            <a:ext cx="1403100" cy="450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&lt;meta&gt;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88" name="Google Shape;188;p39"/>
          <p:cNvCxnSpPr>
            <a:stCxn id="170" idx="2"/>
            <a:endCxn id="187" idx="0"/>
          </p:cNvCxnSpPr>
          <p:nvPr/>
        </p:nvCxnSpPr>
        <p:spPr>
          <a:xfrm rot="-5400000" flipH="1">
            <a:off x="2272578" y="2496452"/>
            <a:ext cx="7005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" name="Google Shape;189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Tree Diagram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/>
          <p:nvPr/>
        </p:nvSpPr>
        <p:spPr>
          <a:xfrm>
            <a:off x="4732625" y="1017725"/>
            <a:ext cx="4208700" cy="38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marR="1524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html </a:t>
            </a:r>
            <a:r>
              <a:rPr lang="en" sz="12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2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en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DOM Example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meta </a:t>
            </a:r>
            <a:r>
              <a:rPr lang="en" sz="12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2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author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2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EECS 130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link </a:t>
            </a:r>
            <a:r>
              <a:rPr lang="en" sz="12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2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stylesheet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" sz="12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main.css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2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Hello!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 &lt;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12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Welcome to this webpage.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200">
                <a:solidFill>
                  <a:srgbClr val="990055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" sz="12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5" name="Google Shape;195;p40"/>
          <p:cNvSpPr/>
          <p:nvPr/>
        </p:nvSpPr>
        <p:spPr>
          <a:xfrm>
            <a:off x="1984790" y="1508863"/>
            <a:ext cx="744300" cy="239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&lt;html&gt;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6" name="Google Shape;196;p40"/>
          <p:cNvSpPr/>
          <p:nvPr/>
        </p:nvSpPr>
        <p:spPr>
          <a:xfrm>
            <a:off x="134650" y="2537179"/>
            <a:ext cx="744300" cy="239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&lt;title&gt;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7" name="Google Shape;197;p40"/>
          <p:cNvSpPr/>
          <p:nvPr/>
        </p:nvSpPr>
        <p:spPr>
          <a:xfrm>
            <a:off x="988167" y="1926728"/>
            <a:ext cx="744300" cy="239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&lt;head&gt;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8" name="Google Shape;198;p40"/>
          <p:cNvSpPr/>
          <p:nvPr/>
        </p:nvSpPr>
        <p:spPr>
          <a:xfrm>
            <a:off x="3101071" y="1926728"/>
            <a:ext cx="744300" cy="239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&lt;body&gt;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99" name="Google Shape;199;p40"/>
          <p:cNvCxnSpPr>
            <a:stCxn id="195" idx="2"/>
            <a:endCxn id="197" idx="0"/>
          </p:cNvCxnSpPr>
          <p:nvPr/>
        </p:nvCxnSpPr>
        <p:spPr>
          <a:xfrm rot="5400000">
            <a:off x="1769240" y="1339063"/>
            <a:ext cx="178800" cy="996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40"/>
          <p:cNvCxnSpPr>
            <a:stCxn id="195" idx="2"/>
            <a:endCxn id="198" idx="0"/>
          </p:cNvCxnSpPr>
          <p:nvPr/>
        </p:nvCxnSpPr>
        <p:spPr>
          <a:xfrm rot="-5400000" flipH="1">
            <a:off x="2825690" y="1279213"/>
            <a:ext cx="178800" cy="11163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40"/>
          <p:cNvCxnSpPr>
            <a:stCxn id="197" idx="2"/>
            <a:endCxn id="196" idx="0"/>
          </p:cNvCxnSpPr>
          <p:nvPr/>
        </p:nvCxnSpPr>
        <p:spPr>
          <a:xfrm rot="5400000">
            <a:off x="747867" y="1924778"/>
            <a:ext cx="371400" cy="8535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Google Shape;202;p40"/>
          <p:cNvSpPr/>
          <p:nvPr/>
        </p:nvSpPr>
        <p:spPr>
          <a:xfrm>
            <a:off x="1841684" y="2537179"/>
            <a:ext cx="744300" cy="239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&lt;link&gt;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03" name="Google Shape;203;p40"/>
          <p:cNvCxnSpPr>
            <a:stCxn id="197" idx="2"/>
            <a:endCxn id="202" idx="0"/>
          </p:cNvCxnSpPr>
          <p:nvPr/>
        </p:nvCxnSpPr>
        <p:spPr>
          <a:xfrm rot="-5400000" flipH="1">
            <a:off x="1601367" y="1924778"/>
            <a:ext cx="371400" cy="8535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40"/>
          <p:cNvSpPr/>
          <p:nvPr/>
        </p:nvSpPr>
        <p:spPr>
          <a:xfrm>
            <a:off x="3101065" y="2537142"/>
            <a:ext cx="744300" cy="239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&lt;main&gt;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05" name="Google Shape;205;p40"/>
          <p:cNvCxnSpPr>
            <a:stCxn id="198" idx="2"/>
            <a:endCxn id="204" idx="0"/>
          </p:cNvCxnSpPr>
          <p:nvPr/>
        </p:nvCxnSpPr>
        <p:spPr>
          <a:xfrm rot="-5400000" flipH="1">
            <a:off x="3287821" y="2351228"/>
            <a:ext cx="3714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40"/>
          <p:cNvSpPr/>
          <p:nvPr/>
        </p:nvSpPr>
        <p:spPr>
          <a:xfrm>
            <a:off x="2653168" y="3084442"/>
            <a:ext cx="744300" cy="239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&lt;h1&gt;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7" name="Google Shape;207;p40"/>
          <p:cNvSpPr/>
          <p:nvPr/>
        </p:nvSpPr>
        <p:spPr>
          <a:xfrm>
            <a:off x="3548962" y="3084442"/>
            <a:ext cx="744300" cy="239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&lt;p&gt;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08" name="Google Shape;208;p40"/>
          <p:cNvCxnSpPr>
            <a:stCxn id="204" idx="2"/>
            <a:endCxn id="206" idx="0"/>
          </p:cNvCxnSpPr>
          <p:nvPr/>
        </p:nvCxnSpPr>
        <p:spPr>
          <a:xfrm rot="5400000">
            <a:off x="3095215" y="2706342"/>
            <a:ext cx="308100" cy="4479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40"/>
          <p:cNvCxnSpPr>
            <a:stCxn id="207" idx="0"/>
            <a:endCxn id="204" idx="2"/>
          </p:cNvCxnSpPr>
          <p:nvPr/>
        </p:nvCxnSpPr>
        <p:spPr>
          <a:xfrm rot="5400000" flipH="1">
            <a:off x="3543112" y="2706442"/>
            <a:ext cx="308100" cy="4479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40"/>
          <p:cNvCxnSpPr>
            <a:stCxn id="206" idx="2"/>
          </p:cNvCxnSpPr>
          <p:nvPr/>
        </p:nvCxnSpPr>
        <p:spPr>
          <a:xfrm flipH="1">
            <a:off x="3024118" y="3323542"/>
            <a:ext cx="1200" cy="92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40"/>
          <p:cNvSpPr txBox="1"/>
          <p:nvPr/>
        </p:nvSpPr>
        <p:spPr>
          <a:xfrm>
            <a:off x="2652510" y="3415627"/>
            <a:ext cx="7443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Hello!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2" name="Google Shape;212;p40"/>
          <p:cNvSpPr txBox="1"/>
          <p:nvPr/>
        </p:nvSpPr>
        <p:spPr>
          <a:xfrm>
            <a:off x="3548962" y="3415627"/>
            <a:ext cx="7443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ubik"/>
                <a:ea typeface="Rubik"/>
                <a:cs typeface="Rubik"/>
                <a:sym typeface="Rubik"/>
              </a:rPr>
              <a:t>Welcome to this webpage.</a:t>
            </a:r>
            <a:endParaRPr sz="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3" name="Google Shape;213;p40"/>
          <p:cNvSpPr/>
          <p:nvPr/>
        </p:nvSpPr>
        <p:spPr>
          <a:xfrm>
            <a:off x="988173" y="2537179"/>
            <a:ext cx="744300" cy="239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ubik"/>
                <a:ea typeface="Rubik"/>
                <a:cs typeface="Rubik"/>
                <a:sym typeface="Rubik"/>
              </a:rPr>
              <a:t>&lt;meta&gt;</a:t>
            </a:r>
            <a:endParaRPr sz="1200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14" name="Google Shape;214;p40"/>
          <p:cNvCxnSpPr>
            <a:stCxn id="197" idx="2"/>
            <a:endCxn id="213" idx="0"/>
          </p:cNvCxnSpPr>
          <p:nvPr/>
        </p:nvCxnSpPr>
        <p:spPr>
          <a:xfrm rot="-5400000" flipH="1">
            <a:off x="1174917" y="2351228"/>
            <a:ext cx="3714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8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 Schema</a:t>
            </a:r>
            <a:endParaRPr/>
          </a:p>
        </p:txBody>
      </p:sp>
      <p:sp>
        <p:nvSpPr>
          <p:cNvPr id="216" name="Google Shape;216;p40"/>
          <p:cNvSpPr txBox="1">
            <a:spLocks noGrp="1"/>
          </p:cNvSpPr>
          <p:nvPr>
            <p:ph type="title"/>
          </p:nvPr>
        </p:nvSpPr>
        <p:spPr>
          <a:xfrm>
            <a:off x="4846175" y="445025"/>
            <a:ext cx="398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DOM (Document Object Model)</a:t>
            </a:r>
            <a:endParaRPr/>
          </a:p>
        </p:txBody>
      </p:sp>
      <p:sp>
        <p:nvSpPr>
          <p:cNvPr id="222" name="Google Shape;222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way to manipulate elements and styles on a web page using CSS and JavaScript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your console and type: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&gt; document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CA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orthwester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2673</Words>
  <Application>Microsoft Macintosh PowerPoint</Application>
  <PresentationFormat>On-screen Show (16:9)</PresentationFormat>
  <Paragraphs>454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60" baseType="lpstr">
      <vt:lpstr>Rubik</vt:lpstr>
      <vt:lpstr>Quicksand</vt:lpstr>
      <vt:lpstr>Barlow</vt:lpstr>
      <vt:lpstr>Rubik Medium</vt:lpstr>
      <vt:lpstr>Montserrat</vt:lpstr>
      <vt:lpstr>Source Code Pro</vt:lpstr>
      <vt:lpstr>Arimo</vt:lpstr>
      <vt:lpstr>Open Sans</vt:lpstr>
      <vt:lpstr>Montserrat Medium</vt:lpstr>
      <vt:lpstr>Architects Daughter</vt:lpstr>
      <vt:lpstr>Courier New</vt:lpstr>
      <vt:lpstr>Arial</vt:lpstr>
      <vt:lpstr>Barlow Medium</vt:lpstr>
      <vt:lpstr>Oswald Medium</vt:lpstr>
      <vt:lpstr>Consolas</vt:lpstr>
      <vt:lpstr>Roboto</vt:lpstr>
      <vt:lpstr>Oswald</vt:lpstr>
      <vt:lpstr>UNCA Theme</vt:lpstr>
      <vt:lpstr>Simple Light</vt:lpstr>
      <vt:lpstr>Northwestern Template</vt:lpstr>
      <vt:lpstr>Intro to CSS &amp; the DOM</vt:lpstr>
      <vt:lpstr>Announcements</vt:lpstr>
      <vt:lpstr>Outline</vt:lpstr>
      <vt:lpstr>Outline</vt:lpstr>
      <vt:lpstr>Document Object Model (DOM)</vt:lpstr>
      <vt:lpstr>Convert this Simple HTML Page to a DOM Diagram</vt:lpstr>
      <vt:lpstr>HTML Tree Diagram</vt:lpstr>
      <vt:lpstr>DOM Schema</vt:lpstr>
      <vt:lpstr>The DOM (Document Object Model)</vt:lpstr>
      <vt:lpstr>Outline</vt:lpstr>
      <vt:lpstr>But how do you make stuff look nice?</vt:lpstr>
      <vt:lpstr>CSS Files: Style &amp; Layout</vt:lpstr>
      <vt:lpstr>How to include a stylesheet in your HTML</vt:lpstr>
      <vt:lpstr>Anatomy of a Stylesheet</vt:lpstr>
      <vt:lpstr>Anatomy of a Ruleset</vt:lpstr>
      <vt:lpstr>Relationships</vt:lpstr>
      <vt:lpstr>Relationships</vt:lpstr>
      <vt:lpstr>Outline</vt:lpstr>
      <vt:lpstr>Selectors: Most Important Ones</vt:lpstr>
      <vt:lpstr>Selectors: Also Useful</vt:lpstr>
      <vt:lpstr>PowerPoint Presentation</vt:lpstr>
      <vt:lpstr>PowerPoint Presentation</vt:lpstr>
      <vt:lpstr>More On Selectors Here… https://csci-185.github.io/spring2023/css-reference/selectors/   </vt:lpstr>
      <vt:lpstr>1. Which are the selectors?</vt:lpstr>
      <vt:lpstr>3. Name three properties</vt:lpstr>
      <vt:lpstr>4. What will this rule set do to the HTML?</vt:lpstr>
      <vt:lpstr>5. What will these rule sets do to the HTML?</vt:lpstr>
      <vt:lpstr>6. What will this rule set do to the HTML?</vt:lpstr>
      <vt:lpstr>7. What will this rule set do to the HTML?</vt:lpstr>
      <vt:lpstr>Outline</vt:lpstr>
      <vt:lpstr>The Box Model</vt:lpstr>
      <vt:lpstr>The Box Model</vt:lpstr>
      <vt:lpstr>Block-Level Elements</vt:lpstr>
      <vt:lpstr>Inline Elements</vt:lpstr>
      <vt:lpstr>Outline</vt:lpstr>
      <vt:lpstr>Specificity and the Cascade</vt:lpstr>
      <vt:lpstr>Specificity and the Cascade</vt:lpstr>
      <vt:lpstr>Outline</vt:lpstr>
      <vt:lpstr>Common CSS Properties and Techniques</vt:lpstr>
      <vt:lpstr>Activity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CSS &amp; the DOM</dc:title>
  <cp:lastModifiedBy>Sarah Van Wart</cp:lastModifiedBy>
  <cp:revision>1</cp:revision>
  <dcterms:modified xsi:type="dcterms:W3CDTF">2023-02-16T03:09:36Z</dcterms:modified>
</cp:coreProperties>
</file>